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Lst>
  <p:notesMasterIdLst>
    <p:notesMasterId r:id="rId22"/>
  </p:notesMasterIdLst>
  <p:sldIdLst>
    <p:sldId id="343" r:id="rId4"/>
    <p:sldId id="331" r:id="rId5"/>
    <p:sldId id="403" r:id="rId6"/>
    <p:sldId id="351" r:id="rId7"/>
    <p:sldId id="400" r:id="rId8"/>
    <p:sldId id="354" r:id="rId9"/>
    <p:sldId id="269" r:id="rId10"/>
    <p:sldId id="355" r:id="rId11"/>
    <p:sldId id="315" r:id="rId12"/>
    <p:sldId id="374" r:id="rId13"/>
    <p:sldId id="375" r:id="rId14"/>
    <p:sldId id="292" r:id="rId15"/>
    <p:sldId id="296" r:id="rId16"/>
    <p:sldId id="294" r:id="rId17"/>
    <p:sldId id="378" r:id="rId18"/>
    <p:sldId id="398" r:id="rId19"/>
    <p:sldId id="359" r:id="rId20"/>
    <p:sldId id="34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002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88" autoAdjust="0"/>
  </p:normalViewPr>
  <p:slideViewPr>
    <p:cSldViewPr>
      <p:cViewPr>
        <p:scale>
          <a:sx n="81" d="100"/>
          <a:sy n="81" d="100"/>
        </p:scale>
        <p:origin x="-7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C46E7-B6A3-4B51-809E-754D6BF061B4}"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ru-RU"/>
        </a:p>
      </dgm:t>
    </dgm:pt>
    <dgm:pt modelId="{C0405A44-FBA3-48FF-A36C-89F0E0FA51BF}">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Рассчитан на преподавание в 4-м  классе, 1 час в неделю</a:t>
          </a:r>
          <a:endParaRPr lang="ru-RU" sz="1800" b="1" dirty="0">
            <a:solidFill>
              <a:schemeClr val="tx2">
                <a:lumMod val="50000"/>
              </a:schemeClr>
            </a:solidFill>
            <a:latin typeface="Calibri" panose="020F0502020204030204" pitchFamily="34" charset="0"/>
          </a:endParaRPr>
        </a:p>
      </dgm:t>
    </dgm:pt>
    <dgm:pt modelId="{8791F04A-1F78-4AAC-ABF2-692F9659CA15}" type="parTrans" cxnId="{38D5AB44-2938-49E7-9273-1E6CAD4D754B}">
      <dgm:prSet/>
      <dgm:spPr/>
      <dgm:t>
        <a:bodyPr/>
        <a:lstStyle/>
        <a:p>
          <a:endParaRPr lang="ru-RU" sz="3600">
            <a:latin typeface="Calibri" panose="020F0502020204030204" pitchFamily="34" charset="0"/>
          </a:endParaRPr>
        </a:p>
      </dgm:t>
    </dgm:pt>
    <dgm:pt modelId="{A17F4A03-7830-43C2-8534-12D808BCF296}" type="sibTrans" cxnId="{38D5AB44-2938-49E7-9273-1E6CAD4D754B}">
      <dgm:prSet/>
      <dgm:spPr/>
      <dgm:t>
        <a:bodyPr/>
        <a:lstStyle/>
        <a:p>
          <a:endParaRPr lang="ru-RU" sz="3600">
            <a:latin typeface="Calibri" panose="020F0502020204030204" pitchFamily="34" charset="0"/>
          </a:endParaRPr>
        </a:p>
      </dgm:t>
    </dgm:pt>
    <dgm:pt modelId="{94E4D386-4E75-4010-B009-EC114F69F2B7}">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Преподают учителя общеобразовательных организаций, прошедшие специальную подготовку</a:t>
          </a:r>
          <a:endParaRPr lang="ru-RU" sz="1800" b="1" dirty="0">
            <a:solidFill>
              <a:schemeClr val="tx2">
                <a:lumMod val="50000"/>
              </a:schemeClr>
            </a:solidFill>
            <a:latin typeface="Calibri" panose="020F0502020204030204" pitchFamily="34" charset="0"/>
          </a:endParaRPr>
        </a:p>
      </dgm:t>
    </dgm:pt>
    <dgm:pt modelId="{28930F6B-CADA-4D9C-843C-54B17FAB0FCE}" type="parTrans" cxnId="{68AB898F-D906-413B-8EC2-60F79AFC3C41}">
      <dgm:prSet/>
      <dgm:spPr/>
      <dgm:t>
        <a:bodyPr/>
        <a:lstStyle/>
        <a:p>
          <a:endParaRPr lang="ru-RU" sz="3600">
            <a:latin typeface="Calibri" panose="020F0502020204030204" pitchFamily="34" charset="0"/>
          </a:endParaRPr>
        </a:p>
      </dgm:t>
    </dgm:pt>
    <dgm:pt modelId="{712D782B-6CC1-4214-9BEA-B4D49E81C4D2}" type="sibTrans" cxnId="{68AB898F-D906-413B-8EC2-60F79AFC3C41}">
      <dgm:prSet/>
      <dgm:spPr/>
      <dgm:t>
        <a:bodyPr/>
        <a:lstStyle/>
        <a:p>
          <a:endParaRPr lang="ru-RU" sz="3600">
            <a:latin typeface="Calibri" panose="020F0502020204030204" pitchFamily="34" charset="0"/>
          </a:endParaRPr>
        </a:p>
      </dgm:t>
    </dgm:pt>
    <dgm:pt modelId="{9ED45297-D854-4917-A2EB-EE45DE190DAE}">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Не предполагает освоение религиозных учений</a:t>
          </a:r>
          <a:endParaRPr lang="ru-RU" sz="1800" b="1" dirty="0">
            <a:solidFill>
              <a:schemeClr val="tx2">
                <a:lumMod val="50000"/>
              </a:schemeClr>
            </a:solidFill>
            <a:latin typeface="Calibri" panose="020F0502020204030204" pitchFamily="34" charset="0"/>
          </a:endParaRPr>
        </a:p>
      </dgm:t>
    </dgm:pt>
    <dgm:pt modelId="{B10AEA69-1E9C-4910-B7F3-84DEE511D0E0}" type="parTrans" cxnId="{ED331420-1B90-4C6E-B11D-FA7D13E76CA2}">
      <dgm:prSet/>
      <dgm:spPr/>
      <dgm:t>
        <a:bodyPr/>
        <a:lstStyle/>
        <a:p>
          <a:endParaRPr lang="ru-RU" sz="3600">
            <a:latin typeface="Calibri" panose="020F0502020204030204" pitchFamily="34" charset="0"/>
          </a:endParaRPr>
        </a:p>
      </dgm:t>
    </dgm:pt>
    <dgm:pt modelId="{2855A39F-BBF6-4FD4-8524-1CFF53D87EBA}" type="sibTrans" cxnId="{ED331420-1B90-4C6E-B11D-FA7D13E76CA2}">
      <dgm:prSet/>
      <dgm:spPr/>
      <dgm:t>
        <a:bodyPr/>
        <a:lstStyle/>
        <a:p>
          <a:endParaRPr lang="ru-RU" sz="3600">
            <a:latin typeface="Calibri" panose="020F0502020204030204" pitchFamily="34" charset="0"/>
          </a:endParaRPr>
        </a:p>
      </dgm:t>
    </dgm:pt>
    <dgm:pt modelId="{9C3B7BD1-E8AF-4FE4-BBB6-528080976118}">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smtClean="0">
              <a:solidFill>
                <a:schemeClr val="tx2">
                  <a:lumMod val="50000"/>
                </a:schemeClr>
              </a:solidFill>
              <a:latin typeface="Calibri" panose="020F0502020204030204" pitchFamily="34" charset="0"/>
            </a:rPr>
            <a:t>Культурологический подход</a:t>
          </a:r>
          <a:endParaRPr lang="ru-RU" sz="1800" b="1" dirty="0">
            <a:solidFill>
              <a:schemeClr val="tx2">
                <a:lumMod val="50000"/>
              </a:schemeClr>
            </a:solidFill>
            <a:latin typeface="Calibri" panose="020F0502020204030204" pitchFamily="34" charset="0"/>
          </a:endParaRPr>
        </a:p>
      </dgm:t>
    </dgm:pt>
    <dgm:pt modelId="{B69F4B2D-13DB-4631-82FF-A275CBD9BDDA}" type="parTrans" cxnId="{B472E68C-8BCC-4019-8BF8-7EE320A96EDE}">
      <dgm:prSet/>
      <dgm:spPr/>
      <dgm:t>
        <a:bodyPr/>
        <a:lstStyle/>
        <a:p>
          <a:endParaRPr lang="ru-RU" sz="3600">
            <a:latin typeface="Calibri" panose="020F0502020204030204" pitchFamily="34" charset="0"/>
          </a:endParaRPr>
        </a:p>
      </dgm:t>
    </dgm:pt>
    <dgm:pt modelId="{0BC7D355-5959-4ECF-93DC-A398012EDEAE}" type="sibTrans" cxnId="{B472E68C-8BCC-4019-8BF8-7EE320A96EDE}">
      <dgm:prSet/>
      <dgm:spPr/>
      <dgm:t>
        <a:bodyPr/>
        <a:lstStyle/>
        <a:p>
          <a:endParaRPr lang="ru-RU" sz="3600">
            <a:latin typeface="Calibri" panose="020F0502020204030204" pitchFamily="34" charset="0"/>
          </a:endParaRPr>
        </a:p>
      </dgm:t>
    </dgm:pt>
    <dgm:pt modelId="{E0CE32C7-78A0-4C06-855E-FAF99F0BECFD}">
      <dgm:prSet custT="1">
        <dgm:style>
          <a:lnRef idx="1">
            <a:schemeClr val="accent3"/>
          </a:lnRef>
          <a:fillRef idx="2">
            <a:schemeClr val="accent3"/>
          </a:fillRef>
          <a:effectRef idx="1">
            <a:schemeClr val="accent3"/>
          </a:effectRef>
          <a:fontRef idx="minor">
            <a:schemeClr val="dk1"/>
          </a:fontRef>
        </dgm:style>
      </dgm:prSet>
      <dgm:spPr>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800" b="1" dirty="0" err="1" smtClean="0">
              <a:solidFill>
                <a:schemeClr val="tx2">
                  <a:lumMod val="50000"/>
                </a:schemeClr>
              </a:solidFill>
              <a:latin typeface="Calibri" panose="020F0502020204030204" pitchFamily="34" charset="0"/>
            </a:rPr>
            <a:t>Безотметочное</a:t>
          </a:r>
          <a:r>
            <a:rPr lang="ru-RU" sz="1800" b="1" dirty="0" smtClean="0">
              <a:solidFill>
                <a:schemeClr val="tx2">
                  <a:lumMod val="50000"/>
                </a:schemeClr>
              </a:solidFill>
              <a:latin typeface="Calibri" panose="020F0502020204030204" pitchFamily="34" charset="0"/>
            </a:rPr>
            <a:t> обучение</a:t>
          </a:r>
          <a:endParaRPr lang="ru-RU" sz="1800" b="1" dirty="0">
            <a:solidFill>
              <a:schemeClr val="tx2">
                <a:lumMod val="50000"/>
              </a:schemeClr>
            </a:solidFill>
            <a:latin typeface="Calibri" panose="020F0502020204030204" pitchFamily="34" charset="0"/>
          </a:endParaRPr>
        </a:p>
      </dgm:t>
    </dgm:pt>
    <dgm:pt modelId="{09595878-4991-4CC6-ABE2-AD184241C20E}" type="parTrans" cxnId="{1FE4B176-4DDA-489B-8206-7A4650B7E155}">
      <dgm:prSet/>
      <dgm:spPr/>
      <dgm:t>
        <a:bodyPr/>
        <a:lstStyle/>
        <a:p>
          <a:endParaRPr lang="ru-RU"/>
        </a:p>
      </dgm:t>
    </dgm:pt>
    <dgm:pt modelId="{F3847FFA-76D4-4105-BAA0-D239B3E59567}" type="sibTrans" cxnId="{1FE4B176-4DDA-489B-8206-7A4650B7E155}">
      <dgm:prSet/>
      <dgm:spPr/>
      <dgm:t>
        <a:bodyPr/>
        <a:lstStyle/>
        <a:p>
          <a:endParaRPr lang="ru-RU"/>
        </a:p>
      </dgm:t>
    </dgm:pt>
    <dgm:pt modelId="{4376DA75-907C-4995-8FEE-98A6ACE72899}" type="pres">
      <dgm:prSet presAssocID="{E93C46E7-B6A3-4B51-809E-754D6BF061B4}" presName="linear" presStyleCnt="0">
        <dgm:presLayoutVars>
          <dgm:dir/>
          <dgm:animLvl val="lvl"/>
          <dgm:resizeHandles val="exact"/>
        </dgm:presLayoutVars>
      </dgm:prSet>
      <dgm:spPr/>
      <dgm:t>
        <a:bodyPr/>
        <a:lstStyle/>
        <a:p>
          <a:endParaRPr lang="ru-RU"/>
        </a:p>
      </dgm:t>
    </dgm:pt>
    <dgm:pt modelId="{6ED140F2-CEAB-4792-93DD-A1E6027AC692}" type="pres">
      <dgm:prSet presAssocID="{C0405A44-FBA3-48FF-A36C-89F0E0FA51BF}" presName="parentLin" presStyleCnt="0"/>
      <dgm:spPr/>
    </dgm:pt>
    <dgm:pt modelId="{C83D2DB5-5701-45C8-A8E6-69D333AA713C}" type="pres">
      <dgm:prSet presAssocID="{C0405A44-FBA3-48FF-A36C-89F0E0FA51BF}" presName="parentLeftMargin" presStyleLbl="node1" presStyleIdx="0" presStyleCnt="5"/>
      <dgm:spPr/>
      <dgm:t>
        <a:bodyPr/>
        <a:lstStyle/>
        <a:p>
          <a:endParaRPr lang="ru-RU"/>
        </a:p>
      </dgm:t>
    </dgm:pt>
    <dgm:pt modelId="{86A67453-1E28-4488-8ED4-CA4BF9F22844}" type="pres">
      <dgm:prSet presAssocID="{C0405A44-FBA3-48FF-A36C-89F0E0FA51BF}" presName="parentText" presStyleLbl="node1" presStyleIdx="0" presStyleCnt="5" custScaleX="120250" custLinFactNeighborX="52867" custLinFactNeighborY="96708">
        <dgm:presLayoutVars>
          <dgm:chMax val="0"/>
          <dgm:bulletEnabled val="1"/>
        </dgm:presLayoutVars>
      </dgm:prSet>
      <dgm:spPr/>
      <dgm:t>
        <a:bodyPr/>
        <a:lstStyle/>
        <a:p>
          <a:endParaRPr lang="ru-RU"/>
        </a:p>
      </dgm:t>
    </dgm:pt>
    <dgm:pt modelId="{9A6E8B99-C9E9-4605-9644-7A088B34E459}" type="pres">
      <dgm:prSet presAssocID="{C0405A44-FBA3-48FF-A36C-89F0E0FA51BF}" presName="negativeSpace" presStyleCnt="0"/>
      <dgm:spPr/>
    </dgm:pt>
    <dgm:pt modelId="{E48C0915-96F7-497F-B45F-0F5536FEAD55}" type="pres">
      <dgm:prSet presAssocID="{C0405A44-FBA3-48FF-A36C-89F0E0FA51BF}" presName="childText" presStyleLbl="conFgAcc1" presStyleIdx="0" presStyleCnt="5">
        <dgm:presLayoutVars>
          <dgm:bulletEnabled val="1"/>
        </dgm:presLayoutVars>
      </dgm:prSet>
      <dgm:spPr/>
      <dgm:t>
        <a:bodyPr/>
        <a:lstStyle/>
        <a:p>
          <a:endParaRPr lang="ru-RU"/>
        </a:p>
      </dgm:t>
    </dgm:pt>
    <dgm:pt modelId="{25473B4B-D1BD-4E7C-BA83-C1DE2943D43E}" type="pres">
      <dgm:prSet presAssocID="{A17F4A03-7830-43C2-8534-12D808BCF296}" presName="spaceBetweenRectangles" presStyleCnt="0"/>
      <dgm:spPr/>
    </dgm:pt>
    <dgm:pt modelId="{A27A0CD9-53A1-4230-B815-78A6BE79D181}" type="pres">
      <dgm:prSet presAssocID="{94E4D386-4E75-4010-B009-EC114F69F2B7}" presName="parentLin" presStyleCnt="0"/>
      <dgm:spPr/>
    </dgm:pt>
    <dgm:pt modelId="{76A0734E-8645-4836-BCBD-05A41132FA9F}" type="pres">
      <dgm:prSet presAssocID="{94E4D386-4E75-4010-B009-EC114F69F2B7}" presName="parentLeftMargin" presStyleLbl="node1" presStyleIdx="0" presStyleCnt="5"/>
      <dgm:spPr/>
      <dgm:t>
        <a:bodyPr/>
        <a:lstStyle/>
        <a:p>
          <a:endParaRPr lang="ru-RU"/>
        </a:p>
      </dgm:t>
    </dgm:pt>
    <dgm:pt modelId="{7FF836B7-BE19-4258-AB9F-1CAAFEBF34DA}" type="pres">
      <dgm:prSet presAssocID="{94E4D386-4E75-4010-B009-EC114F69F2B7}" presName="parentText" presStyleLbl="node1" presStyleIdx="1" presStyleCnt="5" custScaleX="120250" custLinFactNeighborX="52867" custLinFactNeighborY="70822">
        <dgm:presLayoutVars>
          <dgm:chMax val="0"/>
          <dgm:bulletEnabled val="1"/>
        </dgm:presLayoutVars>
      </dgm:prSet>
      <dgm:spPr/>
      <dgm:t>
        <a:bodyPr/>
        <a:lstStyle/>
        <a:p>
          <a:endParaRPr lang="ru-RU"/>
        </a:p>
      </dgm:t>
    </dgm:pt>
    <dgm:pt modelId="{AB56ED3C-2BAC-486B-B034-E7FFD78593E1}" type="pres">
      <dgm:prSet presAssocID="{94E4D386-4E75-4010-B009-EC114F69F2B7}" presName="negativeSpace" presStyleCnt="0"/>
      <dgm:spPr/>
    </dgm:pt>
    <dgm:pt modelId="{C81D9D03-B002-40DF-B67B-9350355EF168}" type="pres">
      <dgm:prSet presAssocID="{94E4D386-4E75-4010-B009-EC114F69F2B7}" presName="childText" presStyleLbl="conFgAcc1" presStyleIdx="1" presStyleCnt="5">
        <dgm:presLayoutVars>
          <dgm:bulletEnabled val="1"/>
        </dgm:presLayoutVars>
      </dgm:prSet>
      <dgm:spPr/>
      <dgm:t>
        <a:bodyPr/>
        <a:lstStyle/>
        <a:p>
          <a:endParaRPr lang="ru-RU"/>
        </a:p>
      </dgm:t>
    </dgm:pt>
    <dgm:pt modelId="{F9D57768-7EFD-4C5D-BC46-E0F1B8877FE6}" type="pres">
      <dgm:prSet presAssocID="{712D782B-6CC1-4214-9BEA-B4D49E81C4D2}" presName="spaceBetweenRectangles" presStyleCnt="0"/>
      <dgm:spPr/>
    </dgm:pt>
    <dgm:pt modelId="{6CFA6781-0C7E-48C6-9FB8-306D52327C7F}" type="pres">
      <dgm:prSet presAssocID="{9ED45297-D854-4917-A2EB-EE45DE190DAE}" presName="parentLin" presStyleCnt="0"/>
      <dgm:spPr/>
    </dgm:pt>
    <dgm:pt modelId="{18AE0CF2-DCC7-4010-99B0-F0A0E95A5C2D}" type="pres">
      <dgm:prSet presAssocID="{9ED45297-D854-4917-A2EB-EE45DE190DAE}" presName="parentLeftMargin" presStyleLbl="node1" presStyleIdx="1" presStyleCnt="5"/>
      <dgm:spPr/>
      <dgm:t>
        <a:bodyPr/>
        <a:lstStyle/>
        <a:p>
          <a:endParaRPr lang="ru-RU"/>
        </a:p>
      </dgm:t>
    </dgm:pt>
    <dgm:pt modelId="{0CAAD2A7-A349-48F6-BF62-34985E07DAB9}" type="pres">
      <dgm:prSet presAssocID="{9ED45297-D854-4917-A2EB-EE45DE190DAE}" presName="parentText" presStyleLbl="node1" presStyleIdx="2" presStyleCnt="5" custScaleX="120250" custLinFactNeighborX="52867" custLinFactNeighborY="33320">
        <dgm:presLayoutVars>
          <dgm:chMax val="0"/>
          <dgm:bulletEnabled val="1"/>
        </dgm:presLayoutVars>
      </dgm:prSet>
      <dgm:spPr/>
      <dgm:t>
        <a:bodyPr/>
        <a:lstStyle/>
        <a:p>
          <a:endParaRPr lang="ru-RU"/>
        </a:p>
      </dgm:t>
    </dgm:pt>
    <dgm:pt modelId="{34912570-2052-4CA0-9273-ACEEB5D207FB}" type="pres">
      <dgm:prSet presAssocID="{9ED45297-D854-4917-A2EB-EE45DE190DAE}" presName="negativeSpace" presStyleCnt="0"/>
      <dgm:spPr/>
    </dgm:pt>
    <dgm:pt modelId="{5F60B128-7C8C-4596-88B9-8242C37CE96A}" type="pres">
      <dgm:prSet presAssocID="{9ED45297-D854-4917-A2EB-EE45DE190DAE}" presName="childText" presStyleLbl="conFgAcc1" presStyleIdx="2" presStyleCnt="5">
        <dgm:presLayoutVars>
          <dgm:bulletEnabled val="1"/>
        </dgm:presLayoutVars>
      </dgm:prSet>
      <dgm:spPr/>
    </dgm:pt>
    <dgm:pt modelId="{13195BF5-C375-4965-BDD6-B2A1EB70CD0C}" type="pres">
      <dgm:prSet presAssocID="{2855A39F-BBF6-4FD4-8524-1CFF53D87EBA}" presName="spaceBetweenRectangles" presStyleCnt="0"/>
      <dgm:spPr/>
    </dgm:pt>
    <dgm:pt modelId="{05715567-FD52-4C06-AEEB-DB79770E2F07}" type="pres">
      <dgm:prSet presAssocID="{9C3B7BD1-E8AF-4FE4-BBB6-528080976118}" presName="parentLin" presStyleCnt="0"/>
      <dgm:spPr/>
    </dgm:pt>
    <dgm:pt modelId="{EF0BFCD1-E4AB-4632-BD87-542F2978D094}" type="pres">
      <dgm:prSet presAssocID="{9C3B7BD1-E8AF-4FE4-BBB6-528080976118}" presName="parentLeftMargin" presStyleLbl="node1" presStyleIdx="2" presStyleCnt="5"/>
      <dgm:spPr/>
      <dgm:t>
        <a:bodyPr/>
        <a:lstStyle/>
        <a:p>
          <a:endParaRPr lang="ru-RU"/>
        </a:p>
      </dgm:t>
    </dgm:pt>
    <dgm:pt modelId="{75F6335B-A8E9-4C85-82C3-D1D2FDED3723}" type="pres">
      <dgm:prSet presAssocID="{9C3B7BD1-E8AF-4FE4-BBB6-528080976118}" presName="parentText" presStyleLbl="node1" presStyleIdx="3" presStyleCnt="5" custScaleX="120250" custLinFactNeighborX="52867" custLinFactNeighborY="-4181">
        <dgm:presLayoutVars>
          <dgm:chMax val="0"/>
          <dgm:bulletEnabled val="1"/>
        </dgm:presLayoutVars>
      </dgm:prSet>
      <dgm:spPr/>
      <dgm:t>
        <a:bodyPr/>
        <a:lstStyle/>
        <a:p>
          <a:endParaRPr lang="ru-RU"/>
        </a:p>
      </dgm:t>
    </dgm:pt>
    <dgm:pt modelId="{4D3E45A7-5298-4AA9-85A3-01A449B25B54}" type="pres">
      <dgm:prSet presAssocID="{9C3B7BD1-E8AF-4FE4-BBB6-528080976118}" presName="negativeSpace" presStyleCnt="0"/>
      <dgm:spPr/>
    </dgm:pt>
    <dgm:pt modelId="{C8521045-89F2-4EA5-85B4-22219779D665}" type="pres">
      <dgm:prSet presAssocID="{9C3B7BD1-E8AF-4FE4-BBB6-528080976118}" presName="childText" presStyleLbl="conFgAcc1" presStyleIdx="3" presStyleCnt="5">
        <dgm:presLayoutVars>
          <dgm:bulletEnabled val="1"/>
        </dgm:presLayoutVars>
      </dgm:prSet>
      <dgm:spPr/>
    </dgm:pt>
    <dgm:pt modelId="{ADF373D4-EF24-4AB5-8759-904591733B72}" type="pres">
      <dgm:prSet presAssocID="{0BC7D355-5959-4ECF-93DC-A398012EDEAE}" presName="spaceBetweenRectangles" presStyleCnt="0"/>
      <dgm:spPr/>
    </dgm:pt>
    <dgm:pt modelId="{EBF5DF51-E41B-42C3-AC15-CA17E4762CEF}" type="pres">
      <dgm:prSet presAssocID="{E0CE32C7-78A0-4C06-855E-FAF99F0BECFD}" presName="parentLin" presStyleCnt="0"/>
      <dgm:spPr/>
    </dgm:pt>
    <dgm:pt modelId="{F58580BA-971B-489F-A37E-BFB2700D4DC7}" type="pres">
      <dgm:prSet presAssocID="{E0CE32C7-78A0-4C06-855E-FAF99F0BECFD}" presName="parentLeftMargin" presStyleLbl="node1" presStyleIdx="3" presStyleCnt="5"/>
      <dgm:spPr/>
      <dgm:t>
        <a:bodyPr/>
        <a:lstStyle/>
        <a:p>
          <a:endParaRPr lang="ru-RU"/>
        </a:p>
      </dgm:t>
    </dgm:pt>
    <dgm:pt modelId="{9D57BADD-03F2-434C-99B5-276CDF662B58}" type="pres">
      <dgm:prSet presAssocID="{E0CE32C7-78A0-4C06-855E-FAF99F0BECFD}" presName="parentText" presStyleLbl="node1" presStyleIdx="4" presStyleCnt="5" custScaleX="119586" custScaleY="104653" custLinFactNeighborX="62163" custLinFactNeighborY="-30067">
        <dgm:presLayoutVars>
          <dgm:chMax val="0"/>
          <dgm:bulletEnabled val="1"/>
        </dgm:presLayoutVars>
      </dgm:prSet>
      <dgm:spPr/>
      <dgm:t>
        <a:bodyPr/>
        <a:lstStyle/>
        <a:p>
          <a:endParaRPr lang="ru-RU"/>
        </a:p>
      </dgm:t>
    </dgm:pt>
    <dgm:pt modelId="{FB37B8A0-5B24-4EB7-8CC4-22F35EF91334}" type="pres">
      <dgm:prSet presAssocID="{E0CE32C7-78A0-4C06-855E-FAF99F0BECFD}" presName="negativeSpace" presStyleCnt="0"/>
      <dgm:spPr/>
    </dgm:pt>
    <dgm:pt modelId="{A6A56996-F493-4418-8F40-968CC9FDF845}" type="pres">
      <dgm:prSet presAssocID="{E0CE32C7-78A0-4C06-855E-FAF99F0BECFD}" presName="childText" presStyleLbl="conFgAcc1" presStyleIdx="4" presStyleCnt="5">
        <dgm:presLayoutVars>
          <dgm:bulletEnabled val="1"/>
        </dgm:presLayoutVars>
      </dgm:prSet>
      <dgm:spPr/>
    </dgm:pt>
  </dgm:ptLst>
  <dgm:cxnLst>
    <dgm:cxn modelId="{2BFC7063-B401-467C-9670-2A633A7C7D9D}" type="presOf" srcId="{9ED45297-D854-4917-A2EB-EE45DE190DAE}" destId="{0CAAD2A7-A349-48F6-BF62-34985E07DAB9}" srcOrd="1" destOrd="0" presId="urn:microsoft.com/office/officeart/2005/8/layout/list1"/>
    <dgm:cxn modelId="{B472E68C-8BCC-4019-8BF8-7EE320A96EDE}" srcId="{E93C46E7-B6A3-4B51-809E-754D6BF061B4}" destId="{9C3B7BD1-E8AF-4FE4-BBB6-528080976118}" srcOrd="3" destOrd="0" parTransId="{B69F4B2D-13DB-4631-82FF-A275CBD9BDDA}" sibTransId="{0BC7D355-5959-4ECF-93DC-A398012EDEAE}"/>
    <dgm:cxn modelId="{68AB898F-D906-413B-8EC2-60F79AFC3C41}" srcId="{E93C46E7-B6A3-4B51-809E-754D6BF061B4}" destId="{94E4D386-4E75-4010-B009-EC114F69F2B7}" srcOrd="1" destOrd="0" parTransId="{28930F6B-CADA-4D9C-843C-54B17FAB0FCE}" sibTransId="{712D782B-6CC1-4214-9BEA-B4D49E81C4D2}"/>
    <dgm:cxn modelId="{D2E36EAD-D7A4-44AF-94BE-4981AFD6464C}" type="presOf" srcId="{9C3B7BD1-E8AF-4FE4-BBB6-528080976118}" destId="{75F6335B-A8E9-4C85-82C3-D1D2FDED3723}" srcOrd="1" destOrd="0" presId="urn:microsoft.com/office/officeart/2005/8/layout/list1"/>
    <dgm:cxn modelId="{38D5AB44-2938-49E7-9273-1E6CAD4D754B}" srcId="{E93C46E7-B6A3-4B51-809E-754D6BF061B4}" destId="{C0405A44-FBA3-48FF-A36C-89F0E0FA51BF}" srcOrd="0" destOrd="0" parTransId="{8791F04A-1F78-4AAC-ABF2-692F9659CA15}" sibTransId="{A17F4A03-7830-43C2-8534-12D808BCF296}"/>
    <dgm:cxn modelId="{6CD5D812-3080-4A6C-956E-6A756762C1FE}" type="presOf" srcId="{94E4D386-4E75-4010-B009-EC114F69F2B7}" destId="{7FF836B7-BE19-4258-AB9F-1CAAFEBF34DA}" srcOrd="1" destOrd="0" presId="urn:microsoft.com/office/officeart/2005/8/layout/list1"/>
    <dgm:cxn modelId="{ED331420-1B90-4C6E-B11D-FA7D13E76CA2}" srcId="{E93C46E7-B6A3-4B51-809E-754D6BF061B4}" destId="{9ED45297-D854-4917-A2EB-EE45DE190DAE}" srcOrd="2" destOrd="0" parTransId="{B10AEA69-1E9C-4910-B7F3-84DEE511D0E0}" sibTransId="{2855A39F-BBF6-4FD4-8524-1CFF53D87EBA}"/>
    <dgm:cxn modelId="{C43E8D0F-8B55-43E8-9C99-8A8A121B5E7D}" type="presOf" srcId="{94E4D386-4E75-4010-B009-EC114F69F2B7}" destId="{76A0734E-8645-4836-BCBD-05A41132FA9F}" srcOrd="0" destOrd="0" presId="urn:microsoft.com/office/officeart/2005/8/layout/list1"/>
    <dgm:cxn modelId="{571064DB-213B-41D4-BA5F-2EA4A448B0ED}" type="presOf" srcId="{E0CE32C7-78A0-4C06-855E-FAF99F0BECFD}" destId="{F58580BA-971B-489F-A37E-BFB2700D4DC7}" srcOrd="0" destOrd="0" presId="urn:microsoft.com/office/officeart/2005/8/layout/list1"/>
    <dgm:cxn modelId="{10D7C73C-18BD-4312-88BB-A9184556B910}" type="presOf" srcId="{C0405A44-FBA3-48FF-A36C-89F0E0FA51BF}" destId="{C83D2DB5-5701-45C8-A8E6-69D333AA713C}" srcOrd="0" destOrd="0" presId="urn:microsoft.com/office/officeart/2005/8/layout/list1"/>
    <dgm:cxn modelId="{5BAD7739-0393-4CBE-B9D3-9D8A2D0C290D}" type="presOf" srcId="{E93C46E7-B6A3-4B51-809E-754D6BF061B4}" destId="{4376DA75-907C-4995-8FEE-98A6ACE72899}" srcOrd="0" destOrd="0" presId="urn:microsoft.com/office/officeart/2005/8/layout/list1"/>
    <dgm:cxn modelId="{A6688B23-A905-493D-B67B-867D8F922C52}" type="presOf" srcId="{E0CE32C7-78A0-4C06-855E-FAF99F0BECFD}" destId="{9D57BADD-03F2-434C-99B5-276CDF662B58}" srcOrd="1" destOrd="0" presId="urn:microsoft.com/office/officeart/2005/8/layout/list1"/>
    <dgm:cxn modelId="{1FE4B176-4DDA-489B-8206-7A4650B7E155}" srcId="{E93C46E7-B6A3-4B51-809E-754D6BF061B4}" destId="{E0CE32C7-78A0-4C06-855E-FAF99F0BECFD}" srcOrd="4" destOrd="0" parTransId="{09595878-4991-4CC6-ABE2-AD184241C20E}" sibTransId="{F3847FFA-76D4-4105-BAA0-D239B3E59567}"/>
    <dgm:cxn modelId="{3D18B9D1-5DF3-478B-A5FA-8D0030EFF340}" type="presOf" srcId="{9ED45297-D854-4917-A2EB-EE45DE190DAE}" destId="{18AE0CF2-DCC7-4010-99B0-F0A0E95A5C2D}" srcOrd="0" destOrd="0" presId="urn:microsoft.com/office/officeart/2005/8/layout/list1"/>
    <dgm:cxn modelId="{8E420A8E-AF65-4290-9844-610A3F3E4E51}" type="presOf" srcId="{C0405A44-FBA3-48FF-A36C-89F0E0FA51BF}" destId="{86A67453-1E28-4488-8ED4-CA4BF9F22844}" srcOrd="1" destOrd="0" presId="urn:microsoft.com/office/officeart/2005/8/layout/list1"/>
    <dgm:cxn modelId="{8039C073-652D-4B57-946B-BD5B1D02CF3A}" type="presOf" srcId="{9C3B7BD1-E8AF-4FE4-BBB6-528080976118}" destId="{EF0BFCD1-E4AB-4632-BD87-542F2978D094}" srcOrd="0" destOrd="0" presId="urn:microsoft.com/office/officeart/2005/8/layout/list1"/>
    <dgm:cxn modelId="{30B7852C-DCA7-44E6-AC5A-0CA28E502430}" type="presParOf" srcId="{4376DA75-907C-4995-8FEE-98A6ACE72899}" destId="{6ED140F2-CEAB-4792-93DD-A1E6027AC692}" srcOrd="0" destOrd="0" presId="urn:microsoft.com/office/officeart/2005/8/layout/list1"/>
    <dgm:cxn modelId="{37BF158F-71E0-4F2F-B1E4-FDECB669E368}" type="presParOf" srcId="{6ED140F2-CEAB-4792-93DD-A1E6027AC692}" destId="{C83D2DB5-5701-45C8-A8E6-69D333AA713C}" srcOrd="0" destOrd="0" presId="urn:microsoft.com/office/officeart/2005/8/layout/list1"/>
    <dgm:cxn modelId="{1A4C706F-3FFD-4FC0-98F5-A77848BE2835}" type="presParOf" srcId="{6ED140F2-CEAB-4792-93DD-A1E6027AC692}" destId="{86A67453-1E28-4488-8ED4-CA4BF9F22844}" srcOrd="1" destOrd="0" presId="urn:microsoft.com/office/officeart/2005/8/layout/list1"/>
    <dgm:cxn modelId="{0F377F68-C791-4B9F-8C1B-F25CF2B510BC}" type="presParOf" srcId="{4376DA75-907C-4995-8FEE-98A6ACE72899}" destId="{9A6E8B99-C9E9-4605-9644-7A088B34E459}" srcOrd="1" destOrd="0" presId="urn:microsoft.com/office/officeart/2005/8/layout/list1"/>
    <dgm:cxn modelId="{DEA38C24-766E-4D0A-9786-A5A248165CA4}" type="presParOf" srcId="{4376DA75-907C-4995-8FEE-98A6ACE72899}" destId="{E48C0915-96F7-497F-B45F-0F5536FEAD55}" srcOrd="2" destOrd="0" presId="urn:microsoft.com/office/officeart/2005/8/layout/list1"/>
    <dgm:cxn modelId="{F0E5A0D6-C315-4F05-BB05-68522423C565}" type="presParOf" srcId="{4376DA75-907C-4995-8FEE-98A6ACE72899}" destId="{25473B4B-D1BD-4E7C-BA83-C1DE2943D43E}" srcOrd="3" destOrd="0" presId="urn:microsoft.com/office/officeart/2005/8/layout/list1"/>
    <dgm:cxn modelId="{83846348-512B-4162-8E3C-3CED60CDF5AA}" type="presParOf" srcId="{4376DA75-907C-4995-8FEE-98A6ACE72899}" destId="{A27A0CD9-53A1-4230-B815-78A6BE79D181}" srcOrd="4" destOrd="0" presId="urn:microsoft.com/office/officeart/2005/8/layout/list1"/>
    <dgm:cxn modelId="{E074A396-A5FD-4DFF-83AC-5DBA450B5D28}" type="presParOf" srcId="{A27A0CD9-53A1-4230-B815-78A6BE79D181}" destId="{76A0734E-8645-4836-BCBD-05A41132FA9F}" srcOrd="0" destOrd="0" presId="urn:microsoft.com/office/officeart/2005/8/layout/list1"/>
    <dgm:cxn modelId="{75F92A05-678E-491B-935F-964C8985B8C4}" type="presParOf" srcId="{A27A0CD9-53A1-4230-B815-78A6BE79D181}" destId="{7FF836B7-BE19-4258-AB9F-1CAAFEBF34DA}" srcOrd="1" destOrd="0" presId="urn:microsoft.com/office/officeart/2005/8/layout/list1"/>
    <dgm:cxn modelId="{D1828578-0704-46C2-B8A7-E12EE7322A5F}" type="presParOf" srcId="{4376DA75-907C-4995-8FEE-98A6ACE72899}" destId="{AB56ED3C-2BAC-486B-B034-E7FFD78593E1}" srcOrd="5" destOrd="0" presId="urn:microsoft.com/office/officeart/2005/8/layout/list1"/>
    <dgm:cxn modelId="{521C5831-2A79-42BE-BFA0-C9E062FD4CEC}" type="presParOf" srcId="{4376DA75-907C-4995-8FEE-98A6ACE72899}" destId="{C81D9D03-B002-40DF-B67B-9350355EF168}" srcOrd="6" destOrd="0" presId="urn:microsoft.com/office/officeart/2005/8/layout/list1"/>
    <dgm:cxn modelId="{FC51733D-ECE5-4055-BCB3-69F7C2917AFE}" type="presParOf" srcId="{4376DA75-907C-4995-8FEE-98A6ACE72899}" destId="{F9D57768-7EFD-4C5D-BC46-E0F1B8877FE6}" srcOrd="7" destOrd="0" presId="urn:microsoft.com/office/officeart/2005/8/layout/list1"/>
    <dgm:cxn modelId="{806367A8-D9D1-427E-AAD1-2EC4D675B44D}" type="presParOf" srcId="{4376DA75-907C-4995-8FEE-98A6ACE72899}" destId="{6CFA6781-0C7E-48C6-9FB8-306D52327C7F}" srcOrd="8" destOrd="0" presId="urn:microsoft.com/office/officeart/2005/8/layout/list1"/>
    <dgm:cxn modelId="{68F0FACD-DE3C-46CC-BEB4-7458013C8233}" type="presParOf" srcId="{6CFA6781-0C7E-48C6-9FB8-306D52327C7F}" destId="{18AE0CF2-DCC7-4010-99B0-F0A0E95A5C2D}" srcOrd="0" destOrd="0" presId="urn:microsoft.com/office/officeart/2005/8/layout/list1"/>
    <dgm:cxn modelId="{66845432-75D2-4D6D-9AD8-243ACB571F90}" type="presParOf" srcId="{6CFA6781-0C7E-48C6-9FB8-306D52327C7F}" destId="{0CAAD2A7-A349-48F6-BF62-34985E07DAB9}" srcOrd="1" destOrd="0" presId="urn:microsoft.com/office/officeart/2005/8/layout/list1"/>
    <dgm:cxn modelId="{CC3AB4FB-87F1-4F02-A161-B0E48CB06A45}" type="presParOf" srcId="{4376DA75-907C-4995-8FEE-98A6ACE72899}" destId="{34912570-2052-4CA0-9273-ACEEB5D207FB}" srcOrd="9" destOrd="0" presId="urn:microsoft.com/office/officeart/2005/8/layout/list1"/>
    <dgm:cxn modelId="{822C17C7-487D-4234-AAE8-564D95340174}" type="presParOf" srcId="{4376DA75-907C-4995-8FEE-98A6ACE72899}" destId="{5F60B128-7C8C-4596-88B9-8242C37CE96A}" srcOrd="10" destOrd="0" presId="urn:microsoft.com/office/officeart/2005/8/layout/list1"/>
    <dgm:cxn modelId="{0C19C1AE-037B-48BA-96AF-49297250FD31}" type="presParOf" srcId="{4376DA75-907C-4995-8FEE-98A6ACE72899}" destId="{13195BF5-C375-4965-BDD6-B2A1EB70CD0C}" srcOrd="11" destOrd="0" presId="urn:microsoft.com/office/officeart/2005/8/layout/list1"/>
    <dgm:cxn modelId="{9F3C9FD1-BE0B-443E-811C-4977202B8B88}" type="presParOf" srcId="{4376DA75-907C-4995-8FEE-98A6ACE72899}" destId="{05715567-FD52-4C06-AEEB-DB79770E2F07}" srcOrd="12" destOrd="0" presId="urn:microsoft.com/office/officeart/2005/8/layout/list1"/>
    <dgm:cxn modelId="{65F61084-5486-40AF-8390-633542746CF3}" type="presParOf" srcId="{05715567-FD52-4C06-AEEB-DB79770E2F07}" destId="{EF0BFCD1-E4AB-4632-BD87-542F2978D094}" srcOrd="0" destOrd="0" presId="urn:microsoft.com/office/officeart/2005/8/layout/list1"/>
    <dgm:cxn modelId="{87F93DFC-4C9E-45F2-B5C3-D587417368DC}" type="presParOf" srcId="{05715567-FD52-4C06-AEEB-DB79770E2F07}" destId="{75F6335B-A8E9-4C85-82C3-D1D2FDED3723}" srcOrd="1" destOrd="0" presId="urn:microsoft.com/office/officeart/2005/8/layout/list1"/>
    <dgm:cxn modelId="{F3F7E45C-E7AB-4648-B80E-3377B42E74C6}" type="presParOf" srcId="{4376DA75-907C-4995-8FEE-98A6ACE72899}" destId="{4D3E45A7-5298-4AA9-85A3-01A449B25B54}" srcOrd="13" destOrd="0" presId="urn:microsoft.com/office/officeart/2005/8/layout/list1"/>
    <dgm:cxn modelId="{94D0650A-C62C-4404-9F55-430DD742D0BB}" type="presParOf" srcId="{4376DA75-907C-4995-8FEE-98A6ACE72899}" destId="{C8521045-89F2-4EA5-85B4-22219779D665}" srcOrd="14" destOrd="0" presId="urn:microsoft.com/office/officeart/2005/8/layout/list1"/>
    <dgm:cxn modelId="{0BA8FC03-BE04-44D0-A7BE-C3DC46542547}" type="presParOf" srcId="{4376DA75-907C-4995-8FEE-98A6ACE72899}" destId="{ADF373D4-EF24-4AB5-8759-904591733B72}" srcOrd="15" destOrd="0" presId="urn:microsoft.com/office/officeart/2005/8/layout/list1"/>
    <dgm:cxn modelId="{53769C98-8156-49D5-A8FD-41267C03932C}" type="presParOf" srcId="{4376DA75-907C-4995-8FEE-98A6ACE72899}" destId="{EBF5DF51-E41B-42C3-AC15-CA17E4762CEF}" srcOrd="16" destOrd="0" presId="urn:microsoft.com/office/officeart/2005/8/layout/list1"/>
    <dgm:cxn modelId="{3DFB12FF-52C6-4753-96AE-314089A72784}" type="presParOf" srcId="{EBF5DF51-E41B-42C3-AC15-CA17E4762CEF}" destId="{F58580BA-971B-489F-A37E-BFB2700D4DC7}" srcOrd="0" destOrd="0" presId="urn:microsoft.com/office/officeart/2005/8/layout/list1"/>
    <dgm:cxn modelId="{A239EBBE-14EB-4114-A686-475DD2D923FC}" type="presParOf" srcId="{EBF5DF51-E41B-42C3-AC15-CA17E4762CEF}" destId="{9D57BADD-03F2-434C-99B5-276CDF662B58}" srcOrd="1" destOrd="0" presId="urn:microsoft.com/office/officeart/2005/8/layout/list1"/>
    <dgm:cxn modelId="{FCB8C009-5706-4BE6-AFED-4D407B012D4C}" type="presParOf" srcId="{4376DA75-907C-4995-8FEE-98A6ACE72899}" destId="{FB37B8A0-5B24-4EB7-8CC4-22F35EF91334}" srcOrd="17" destOrd="0" presId="urn:microsoft.com/office/officeart/2005/8/layout/list1"/>
    <dgm:cxn modelId="{00E55110-FE1B-4A5A-96CC-3CE9F2C079F8}" type="presParOf" srcId="{4376DA75-907C-4995-8FEE-98A6ACE72899}" destId="{A6A56996-F493-4418-8F40-968CC9FDF84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0915-96F7-497F-B45F-0F5536FEAD55}">
      <dsp:nvSpPr>
        <dsp:cNvPr id="0" name=""/>
        <dsp:cNvSpPr/>
      </dsp:nvSpPr>
      <dsp:spPr>
        <a:xfrm>
          <a:off x="0" y="35852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A67453-1E28-4488-8ED4-CA4BF9F22844}">
      <dsp:nvSpPr>
        <dsp:cNvPr id="0" name=""/>
        <dsp:cNvSpPr/>
      </dsp:nvSpPr>
      <dsp:spPr>
        <a:xfrm>
          <a:off x="593430" y="648073"/>
          <a:ext cx="6535360" cy="619920"/>
        </a:xfrm>
        <a:prstGeom prst="roundRect">
          <a:avLst/>
        </a:prstGeom>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Рассчитан на преподавание в 4-м  классе, 1 час в неделю</a:t>
          </a:r>
          <a:endParaRPr lang="ru-RU" sz="1800" b="1" kern="1200" dirty="0">
            <a:solidFill>
              <a:schemeClr val="tx2">
                <a:lumMod val="50000"/>
              </a:schemeClr>
            </a:solidFill>
            <a:latin typeface="Calibri" panose="020F0502020204030204" pitchFamily="34" charset="0"/>
          </a:endParaRPr>
        </a:p>
      </dsp:txBody>
      <dsp:txXfrm>
        <a:off x="623692" y="678335"/>
        <a:ext cx="6474836" cy="559396"/>
      </dsp:txXfrm>
    </dsp:sp>
    <dsp:sp modelId="{C81D9D03-B002-40DF-B67B-9350355EF168}">
      <dsp:nvSpPr>
        <dsp:cNvPr id="0" name=""/>
        <dsp:cNvSpPr/>
      </dsp:nvSpPr>
      <dsp:spPr>
        <a:xfrm>
          <a:off x="0" y="131108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F836B7-BE19-4258-AB9F-1CAAFEBF34DA}">
      <dsp:nvSpPr>
        <dsp:cNvPr id="0" name=""/>
        <dsp:cNvSpPr/>
      </dsp:nvSpPr>
      <dsp:spPr>
        <a:xfrm>
          <a:off x="593430" y="1440161"/>
          <a:ext cx="6535360" cy="619920"/>
        </a:xfrm>
        <a:prstGeom prst="roundRect">
          <a:avLst/>
        </a:prstGeom>
        <a:gradFill flip="none" rotWithShape="1">
          <a:gsLst>
            <a:gs pos="18000">
              <a:schemeClr val="accent6">
                <a:lumMod val="40000"/>
                <a:lumOff val="60000"/>
              </a:schemeClr>
            </a:gs>
            <a:gs pos="77000">
              <a:schemeClr val="accent6">
                <a:lumMod val="20000"/>
                <a:lumOff val="8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Преподают учителя общеобразовательных организаций, прошедшие специальную подготовку</a:t>
          </a:r>
          <a:endParaRPr lang="ru-RU" sz="1800" b="1" kern="1200" dirty="0">
            <a:solidFill>
              <a:schemeClr val="tx2">
                <a:lumMod val="50000"/>
              </a:schemeClr>
            </a:solidFill>
            <a:latin typeface="Calibri" panose="020F0502020204030204" pitchFamily="34" charset="0"/>
          </a:endParaRPr>
        </a:p>
      </dsp:txBody>
      <dsp:txXfrm>
        <a:off x="623692" y="1470423"/>
        <a:ext cx="6474836" cy="559396"/>
      </dsp:txXfrm>
    </dsp:sp>
    <dsp:sp modelId="{5F60B128-7C8C-4596-88B9-8242C37CE96A}">
      <dsp:nvSpPr>
        <dsp:cNvPr id="0" name=""/>
        <dsp:cNvSpPr/>
      </dsp:nvSpPr>
      <dsp:spPr>
        <a:xfrm>
          <a:off x="0" y="226364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AAD2A7-A349-48F6-BF62-34985E07DAB9}">
      <dsp:nvSpPr>
        <dsp:cNvPr id="0" name=""/>
        <dsp:cNvSpPr/>
      </dsp:nvSpPr>
      <dsp:spPr>
        <a:xfrm>
          <a:off x="593430" y="2160238"/>
          <a:ext cx="6535360" cy="619920"/>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Не предполагает освоение религиозных учений</a:t>
          </a:r>
          <a:endParaRPr lang="ru-RU" sz="1800" b="1" kern="1200" dirty="0">
            <a:solidFill>
              <a:schemeClr val="tx2">
                <a:lumMod val="50000"/>
              </a:schemeClr>
            </a:solidFill>
            <a:latin typeface="Calibri" panose="020F0502020204030204" pitchFamily="34" charset="0"/>
          </a:endParaRPr>
        </a:p>
      </dsp:txBody>
      <dsp:txXfrm>
        <a:off x="623692" y="2190500"/>
        <a:ext cx="6474836" cy="559396"/>
      </dsp:txXfrm>
    </dsp:sp>
    <dsp:sp modelId="{C8521045-89F2-4EA5-85B4-22219779D665}">
      <dsp:nvSpPr>
        <dsp:cNvPr id="0" name=""/>
        <dsp:cNvSpPr/>
      </dsp:nvSpPr>
      <dsp:spPr>
        <a:xfrm>
          <a:off x="0" y="3216201"/>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5F6335B-A8E9-4C85-82C3-D1D2FDED3723}">
      <dsp:nvSpPr>
        <dsp:cNvPr id="0" name=""/>
        <dsp:cNvSpPr/>
      </dsp:nvSpPr>
      <dsp:spPr>
        <a:xfrm>
          <a:off x="593430" y="2880322"/>
          <a:ext cx="6535360" cy="619920"/>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2">
                  <a:lumMod val="50000"/>
                </a:schemeClr>
              </a:solidFill>
              <a:latin typeface="Calibri" panose="020F0502020204030204" pitchFamily="34" charset="0"/>
            </a:rPr>
            <a:t>Культурологический подход</a:t>
          </a:r>
          <a:endParaRPr lang="ru-RU" sz="1800" b="1" kern="1200" dirty="0">
            <a:solidFill>
              <a:schemeClr val="tx2">
                <a:lumMod val="50000"/>
              </a:schemeClr>
            </a:solidFill>
            <a:latin typeface="Calibri" panose="020F0502020204030204" pitchFamily="34" charset="0"/>
          </a:endParaRPr>
        </a:p>
      </dsp:txBody>
      <dsp:txXfrm>
        <a:off x="623692" y="2910584"/>
        <a:ext cx="6474836" cy="559396"/>
      </dsp:txXfrm>
    </dsp:sp>
    <dsp:sp modelId="{A6A56996-F493-4418-8F40-968CC9FDF845}">
      <dsp:nvSpPr>
        <dsp:cNvPr id="0" name=""/>
        <dsp:cNvSpPr/>
      </dsp:nvSpPr>
      <dsp:spPr>
        <a:xfrm>
          <a:off x="0" y="4197606"/>
          <a:ext cx="7764016" cy="52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57BADD-03F2-434C-99B5-276CDF662B58}">
      <dsp:nvSpPr>
        <dsp:cNvPr id="0" name=""/>
        <dsp:cNvSpPr/>
      </dsp:nvSpPr>
      <dsp:spPr>
        <a:xfrm>
          <a:off x="629518" y="3672410"/>
          <a:ext cx="6499273" cy="648764"/>
        </a:xfrm>
        <a:prstGeom prst="roundRect">
          <a:avLst/>
        </a:prstGeom>
        <a:gradFill flip="none" rotWithShape="1">
          <a:gsLst>
            <a:gs pos="18000">
              <a:schemeClr val="accent6">
                <a:lumMod val="20000"/>
                <a:lumOff val="80000"/>
              </a:schemeClr>
            </a:gs>
            <a:gs pos="77000">
              <a:schemeClr val="accent6">
                <a:lumMod val="40000"/>
                <a:lumOff val="60000"/>
              </a:schemeClr>
            </a:gs>
            <a:gs pos="100000">
              <a:srgbClr val="92D050"/>
            </a:gs>
          </a:gsLst>
          <a:path path="circle">
            <a:fillToRect l="100000" t="100000"/>
          </a:path>
          <a:tileRect r="-100000" b="-10000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3"/>
        </a:lnRef>
        <a:fillRef idx="2">
          <a:schemeClr val="accent3"/>
        </a:fillRef>
        <a:effectRef idx="1">
          <a:schemeClr val="accent3"/>
        </a:effectRef>
        <a:fontRef idx="minor">
          <a:schemeClr val="dk1"/>
        </a:fontRef>
      </dsp:style>
      <dsp:txBody>
        <a:bodyPr spcFirstLastPara="0" vert="horz" wrap="square" lIns="205423" tIns="0" rIns="205423" bIns="0" numCol="1" spcCol="1270" anchor="ctr" anchorCtr="0">
          <a:noAutofit/>
        </a:bodyPr>
        <a:lstStyle/>
        <a:p>
          <a:pPr lvl="0" algn="ctr" defTabSz="800100">
            <a:lnSpc>
              <a:spcPct val="90000"/>
            </a:lnSpc>
            <a:spcBef>
              <a:spcPct val="0"/>
            </a:spcBef>
            <a:spcAft>
              <a:spcPct val="35000"/>
            </a:spcAft>
          </a:pPr>
          <a:r>
            <a:rPr lang="ru-RU" sz="1800" b="1" kern="1200" dirty="0" err="1" smtClean="0">
              <a:solidFill>
                <a:schemeClr val="tx2">
                  <a:lumMod val="50000"/>
                </a:schemeClr>
              </a:solidFill>
              <a:latin typeface="Calibri" panose="020F0502020204030204" pitchFamily="34" charset="0"/>
            </a:rPr>
            <a:t>Безотметочное</a:t>
          </a:r>
          <a:r>
            <a:rPr lang="ru-RU" sz="1800" b="1" kern="1200" dirty="0" smtClean="0">
              <a:solidFill>
                <a:schemeClr val="tx2">
                  <a:lumMod val="50000"/>
                </a:schemeClr>
              </a:solidFill>
              <a:latin typeface="Calibri" panose="020F0502020204030204" pitchFamily="34" charset="0"/>
            </a:rPr>
            <a:t> обучение</a:t>
          </a:r>
          <a:endParaRPr lang="ru-RU" sz="1800" b="1" kern="1200" dirty="0">
            <a:solidFill>
              <a:schemeClr val="tx2">
                <a:lumMod val="50000"/>
              </a:schemeClr>
            </a:solidFill>
            <a:latin typeface="Calibri" panose="020F0502020204030204" pitchFamily="34" charset="0"/>
          </a:endParaRPr>
        </a:p>
      </dsp:txBody>
      <dsp:txXfrm>
        <a:off x="661188" y="3704080"/>
        <a:ext cx="6435933" cy="5854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937AD-94E4-4F1F-92C4-1AA4123774A6}" type="datetimeFigureOut">
              <a:rPr lang="ru-RU" smtClean="0"/>
              <a:pPr/>
              <a:t>05.03.2022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43614-E94A-494B-A833-3A53B24932FC}" type="slidenum">
              <a:rPr lang="ru-RU" smtClean="0"/>
              <a:pPr/>
              <a:t>‹#›</a:t>
            </a:fld>
            <a:endParaRPr lang="ru-RU"/>
          </a:p>
        </p:txBody>
      </p:sp>
    </p:spTree>
    <p:extLst>
      <p:ext uri="{BB962C8B-B14F-4D97-AF65-F5344CB8AC3E}">
        <p14:creationId xmlns:p14="http://schemas.microsoft.com/office/powerpoint/2010/main" val="105873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400" dirty="0" smtClean="0">
                <a:latin typeface="Times New Roman" pitchFamily="18" charset="0"/>
                <a:cs typeface="Times New Roman" pitchFamily="18" charset="0"/>
              </a:rPr>
              <a:t>Здравствуйте, уважаемые родители!</a:t>
            </a:r>
          </a:p>
          <a:p>
            <a:r>
              <a:rPr lang="ru-RU" sz="1400" dirty="0" smtClean="0">
                <a:latin typeface="Times New Roman" pitchFamily="18" charset="0"/>
                <a:cs typeface="Times New Roman" pitchFamily="18" charset="0"/>
              </a:rPr>
              <a:t>Мы рады приветствовать вас сегодня на общем собрании для родителей учащихся 3-х классов, посвященном выбору модуля  учебного предмета  «Основы религиозных культур и светской этики». Предмет ОРКСЭ будет преподаваться учащимся в 4 классе.</a:t>
            </a:r>
          </a:p>
          <a:p>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Процедура выбора учебных модулей предмета ОРКСЭ основана на федеральном Регламенте выбора в образовательной организации родителями (законными представителями) обучающихся одного из модулей предмета «Основы религиозных культур и светской этики».</a:t>
            </a:r>
          </a:p>
          <a:p>
            <a:r>
              <a:rPr lang="ru-RU" sz="1400" dirty="0" smtClean="0">
                <a:latin typeface="Times New Roman" pitchFamily="18" charset="0"/>
                <a:cs typeface="Times New Roman" pitchFamily="18" charset="0"/>
              </a:rPr>
              <a:t>Основная задача нашего собрания – информировать вас о структуре и  содержании образования предмета ОРКСЭ, ответить на ваши вопросы и  предоставить право выбора одного из шести  учебных модулей данного предмета.</a:t>
            </a:r>
          </a:p>
          <a:p>
            <a:r>
              <a:rPr lang="ru-RU" sz="1400" dirty="0" smtClean="0">
                <a:latin typeface="Times New Roman" pitchFamily="18" charset="0"/>
                <a:cs typeface="Times New Roman" pitchFamily="18" charset="0"/>
              </a:rPr>
              <a:t>В соответствии с Регламентом в работе нашего собрания принимают участие: учителя 3-х классов, педагоги школы, которые будут преподавать выбранные модули предмета ОРКСЭ в следующем учебном году в 4-м классе, представители Петропавловской и Камчатской епархии, представители Управлений образования муниципальных районов (представление педагогов и гостей).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По итогам собрания вам будет предложено письменно оформить свой выбор, т.е. заполнить личные заявления. Выбор каждого родителя будет зафиксирован в протоколе нашего собрания (по каждой параллели 4-х классов оформляется отдельный протокол).</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 </a:t>
            </a:r>
            <a:r>
              <a:rPr lang="ru-RU" sz="1200" kern="1200" dirty="0" smtClean="0">
                <a:solidFill>
                  <a:schemeClr val="tx1"/>
                </a:solidFill>
                <a:latin typeface="+mn-lt"/>
                <a:ea typeface="+mn-ea"/>
                <a:cs typeface="+mn-cs"/>
              </a:rPr>
              <a:t>На сайте нашей образовательной организации вы можете познакомиться с учебниками для каждого из шести модулей предмета ОРКСЭ из федерального перечня учебников и учебных пособий, книгой для родителей. В течение учебного года вы можете получить консультации у педагогов, преподающих предмет ОРКСЭ.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Желаем нам всем сегодня доброго сотрудничества и понимания при выборе модуля предмета, успехов в духовно-нравственном развитии и воспитании детей на основе ценностей и традиций вашей семьи, народов российского общества.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a:t>
            </a:fld>
            <a:endParaRPr lang="ru-RU"/>
          </a:p>
        </p:txBody>
      </p:sp>
    </p:spTree>
    <p:extLst>
      <p:ext uri="{BB962C8B-B14F-4D97-AF65-F5344CB8AC3E}">
        <p14:creationId xmlns:p14="http://schemas.microsoft.com/office/powerpoint/2010/main" val="78660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Нравственный опыт самого человека и всего человечества в целом, вне любой мировой религиозной культуры, составляет основное содержание учебного модуля «Основы светской этики». Этот модуль называют еще Вне-</a:t>
            </a:r>
            <a:r>
              <a:rPr lang="ru-RU" dirty="0" err="1" smtClean="0"/>
              <a:t>Теосным</a:t>
            </a:r>
            <a:r>
              <a:rPr lang="ru-RU" dirty="0" smtClean="0"/>
              <a:t>, или А-</a:t>
            </a:r>
            <a:r>
              <a:rPr lang="ru-RU" dirty="0" err="1" smtClean="0"/>
              <a:t>Теосным</a:t>
            </a:r>
            <a:r>
              <a:rPr lang="ru-RU" dirty="0" smtClean="0"/>
              <a:t>, где «А» - отрицательная приставка к греческому слову «</a:t>
            </a:r>
            <a:r>
              <a:rPr lang="ru-RU" dirty="0" err="1" smtClean="0"/>
              <a:t>Теос</a:t>
            </a:r>
            <a:r>
              <a:rPr lang="ru-RU" dirty="0" smtClean="0"/>
              <a:t>» или «Бог». </a:t>
            </a:r>
          </a:p>
          <a:p>
            <a:endParaRPr lang="ru-RU" dirty="0" smtClean="0"/>
          </a:p>
          <a:p>
            <a:r>
              <a:rPr lang="ru-RU" dirty="0" smtClean="0"/>
              <a:t>Содержание уроков светской этики посвящены той ее части, которая дает представление об этических нормах и правилах, нравственном законе, лежащем в основе отношений людей друг с другом, с природой, самими собой, а для верующих – с Богом.</a:t>
            </a:r>
          </a:p>
          <a:p>
            <a:r>
              <a:rPr lang="ru-RU" dirty="0" smtClean="0"/>
              <a:t>На уроках учащиеся прочитают мысли философов: Сенека, Конфуций, Цицерон, Гете, </a:t>
            </a:r>
            <a:r>
              <a:rPr lang="ru-RU" dirty="0" err="1" smtClean="0"/>
              <a:t>Демокрит</a:t>
            </a:r>
            <a:r>
              <a:rPr lang="ru-RU" dirty="0" smtClean="0"/>
              <a:t>, Р. Ролан, Э. </a:t>
            </a:r>
            <a:r>
              <a:rPr lang="ru-RU" dirty="0" err="1" smtClean="0"/>
              <a:t>Роттердамский</a:t>
            </a:r>
            <a:r>
              <a:rPr lang="ru-RU" dirty="0" smtClean="0"/>
              <a:t>; </a:t>
            </a:r>
          </a:p>
          <a:p>
            <a:endParaRPr lang="ru-RU" dirty="0" smtClean="0"/>
          </a:p>
          <a:p>
            <a:r>
              <a:rPr lang="ru-RU" dirty="0" smtClean="0"/>
              <a:t>Учебный модуль «Основы религиозных культур народов России» также относится к блоку альтернативных модулей и рассчитан на родителей, не отождествляющих себя с какими либо религиозными культурами.</a:t>
            </a:r>
          </a:p>
          <a:p>
            <a:r>
              <a:rPr lang="ru-RU" dirty="0" smtClean="0"/>
              <a:t>За счет того, что модуль достаточно редко выбирают родители, его содержание не достаточно глубоко проработано методически. За 10 лет преподавания курса издано минимальное количество учебников, авторы которых делают попытку информировать учащихся обо всех существующих религиях и верованиях. В 2022 году название и УМК модуля изменилось, но преподавание </a:t>
            </a:r>
            <a:r>
              <a:rPr lang="ru-RU" smtClean="0"/>
              <a:t>будет пока осуществляться </a:t>
            </a:r>
            <a:r>
              <a:rPr lang="ru-RU" dirty="0" smtClean="0"/>
              <a:t>по</a:t>
            </a:r>
            <a:r>
              <a:rPr lang="ru-RU" baseline="0" dirty="0" smtClean="0"/>
              <a:t> </a:t>
            </a:r>
            <a:r>
              <a:rPr lang="ru-RU" dirty="0" smtClean="0"/>
              <a:t>учебникам модуля «Основы мировых религиозных культур». </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Конфессиональные модули</a:t>
            </a:r>
          </a:p>
          <a:p>
            <a:r>
              <a:rPr lang="ru-RU" sz="1200" kern="1200" dirty="0" smtClean="0">
                <a:solidFill>
                  <a:schemeClr val="tx1"/>
                </a:solidFill>
                <a:latin typeface="+mn-lt"/>
                <a:ea typeface="+mn-ea"/>
                <a:cs typeface="+mn-cs"/>
              </a:rPr>
              <a:t>Наряду с особой ролью православия в истории России в становлении ее духовности и культуры ислам, буддизм, иудаизм, составляют неотъемлемую часть исторического наследия народов Российской Федерации. Основы этих религиозных культур авторы предмета описывают в модулях «Основы исламской культуры», «Основы иудейской культуры», «Основы буддисткой культуры».</a:t>
            </a:r>
          </a:p>
          <a:p>
            <a:r>
              <a:rPr lang="ru-RU" sz="1200" kern="1200" dirty="0" smtClean="0">
                <a:solidFill>
                  <a:schemeClr val="tx1"/>
                </a:solidFill>
                <a:latin typeface="+mn-lt"/>
                <a:ea typeface="+mn-ea"/>
                <a:cs typeface="+mn-cs"/>
              </a:rPr>
              <a:t>Если вы осознаете для себя культурно-историческую ценность ислама, иудаизма или буддизма, этнически или религиозно ваша семья принадлежит к этим культурам, то в числе модулей предмета ОРКСЭ вам предложен выбор модуля, описывающего традицию именно вашей семьи.</a:t>
            </a:r>
          </a:p>
          <a:p>
            <a:r>
              <a:rPr lang="ru-RU" sz="1200" kern="1200" dirty="0" smtClean="0">
                <a:solidFill>
                  <a:schemeClr val="tx1"/>
                </a:solidFill>
                <a:latin typeface="+mn-lt"/>
                <a:ea typeface="+mn-ea"/>
                <a:cs typeface="+mn-cs"/>
              </a:rPr>
              <a:t>На уроках конфессиональных модулей, по выбору родителей, дети узнают об основах культуры и веры их предков. Например, на уроке исламской культуры – о жизни пророка Мухаммеда, истории появления ислама в России, этике ислама. На уроках иудейской культуры – об истории еврейского народа и духовно-нравственных традициях иудеев. На уроках буддийской культуры ребенку расскажут о ритуалах, святынях, праздниках, разных направлениях буддизма.</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smtClean="0"/>
          </a:p>
          <a:p>
            <a:r>
              <a:rPr lang="ru-RU" dirty="0" smtClean="0"/>
              <a:t>Учебный модуль «Основы исламской культуры»</a:t>
            </a:r>
            <a:r>
              <a:rPr lang="ru-RU" baseline="0" dirty="0" smtClean="0"/>
              <a:t> з</a:t>
            </a:r>
            <a:r>
              <a:rPr lang="ru-RU" dirty="0" smtClean="0"/>
              <a:t>накомит школьников  с основами духовно-нравственной культуры ислама.</a:t>
            </a:r>
          </a:p>
          <a:p>
            <a:r>
              <a:rPr lang="ru-RU" dirty="0" smtClean="0"/>
              <a:t>Учащиеся знакомятся с историей появления ислама, основаниях исламской религии и этики, обязанностях мусульман. Обращаясь к Корану и Сунне, учащиеся узнают о значении этих книг как источника нравственности. Особое место в содержании модуля уделяется жизни мусульман в современной России.</a:t>
            </a:r>
          </a:p>
          <a:p>
            <a:r>
              <a:rPr lang="ru-RU" dirty="0" smtClean="0"/>
              <a:t>Ислам в России имеет свою древнюю историю, особое место и нашёл своеобразные пути развития. Первое знакомство народов нашей страны с этой религией состоялось ещё в 643 году. Именно это первое знакомство с мусульманами-арабами дало толчок развитию торговых и культурных связей с исламским миром и стало отправной точкой для распространения ислама на территориях, впоследствии вошедших в Российскую империю. Благодаря этим связям ислам со временем закрепился во многих регионах Кавказа, Поволжья, мусульманские общины возникли на Урале и в Сибири.</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12</a:t>
            </a:fld>
            <a:endParaRPr lang="ru-RU"/>
          </a:p>
        </p:txBody>
      </p:sp>
    </p:spTree>
    <p:extLst>
      <p:ext uri="{BB962C8B-B14F-4D97-AF65-F5344CB8AC3E}">
        <p14:creationId xmlns:p14="http://schemas.microsoft.com/office/powerpoint/2010/main" val="263550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Модуль «Основы иудейской культуры»  знакомит школьников  с иудейскими духовно-нравственными традициями культуры и религии, становлением личности иудея и его поведения в повседневной жизни. Школьники узнают  о влиянии иудейской культуры на историю еврейского народа и мировые религии – христианство и ислам. На занятиях учащиеся знакомятся с особенностями иудаизма в России, где</a:t>
            </a:r>
            <a:r>
              <a:rPr lang="ru-RU" baseline="0" dirty="0" smtClean="0"/>
              <a:t> </a:t>
            </a:r>
            <a:r>
              <a:rPr lang="ru-RU" dirty="0" smtClean="0"/>
              <a:t>общины последователей иудаизма существуют с самых древних времён. </a:t>
            </a:r>
          </a:p>
          <a:p>
            <a:r>
              <a:rPr lang="ru-RU" dirty="0" smtClean="0"/>
              <a:t>Модуль ориентирован на семьи, сознающие свою связь с религиозной традицией и культурой иудаизма.</a:t>
            </a:r>
          </a:p>
          <a:p>
            <a:r>
              <a:rPr lang="ru-RU" dirty="0" smtClean="0"/>
              <a:t>Большое значение уделяется обычаям, праздникам, памятным историческим датам. Большое место занимают темы семьи как нравственной ценности, духовного союза; семейной жизни; гармонии человека в окружающем его мире. Рассматриваются вопросы о том, какие качества необходимы для создания прочной семьи, какие качества родители стараются передать своим детям, что говорится в Торе и еврейских источниках об отношении к старшим, о воспитании, о цели человеческой жизни.</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13</a:t>
            </a:fld>
            <a:endParaRPr lang="ru-RU"/>
          </a:p>
        </p:txBody>
      </p:sp>
    </p:spTree>
    <p:extLst>
      <p:ext uri="{BB962C8B-B14F-4D97-AF65-F5344CB8AC3E}">
        <p14:creationId xmlns:p14="http://schemas.microsoft.com/office/powerpoint/2010/main" val="130903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Модуль «Основы буддийской культуры» знакомит учащихся с великим духовным наследием буддийской культуры. Школьники узнают об основах буддийской культуры, основателях ритуалах, святынях, праздниках, искусстве, буддийских духовных традициях, которые соблюдаются и в современном обществе.</a:t>
            </a:r>
          </a:p>
          <a:p>
            <a:r>
              <a:rPr lang="ru-RU" dirty="0" smtClean="0"/>
              <a:t>Модуль ориентирован на семьи, для которых близка культура этой древней, одной из трёх мировых религий. </a:t>
            </a:r>
          </a:p>
          <a:p>
            <a:r>
              <a:rPr lang="ru-RU" dirty="0" smtClean="0"/>
              <a:t>Буддизм — одна из традиционных религий народов Российской Федерации. Приверженцами учения Будды считают себя около 1% населения России. В первую очередь среди жителей республик Бурятия, Калмыкия, Тыва. Общины буддистов есть в Москве, Санкт-Петербурге, других российских городах.</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14</a:t>
            </a:fld>
            <a:endParaRPr lang="ru-RU"/>
          </a:p>
        </p:txBody>
      </p:sp>
    </p:spTree>
    <p:extLst>
      <p:ext uri="{BB962C8B-B14F-4D97-AF65-F5344CB8AC3E}">
        <p14:creationId xmlns:p14="http://schemas.microsoft.com/office/powerpoint/2010/main" val="85753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Исторически, Православие - ядро традиционной российской культуры. Изучение модуля в начальной школе поможет ребенку понять творчество русских классиков (Пушкина, Гоголя, Васнецова, Шишкина), станет проводником по сокровищам Третьяковской галереи и другим отечественным музеям. На уроках модуля «Основы православной</a:t>
            </a:r>
            <a:r>
              <a:rPr lang="ru-RU" baseline="0" dirty="0" smtClean="0"/>
              <a:t> культуры» </a:t>
            </a:r>
            <a:r>
              <a:rPr lang="ru-RU" dirty="0" smtClean="0"/>
              <a:t>ребенок научится мужеству и состраданию, терпению и великодушию, узнает о житиях святых: Фёдора Ушакова, Александра Невского, Ильи Муромца, Равноапостольной Елены, Анастасии </a:t>
            </a:r>
            <a:r>
              <a:rPr lang="ru-RU" dirty="0" err="1" smtClean="0"/>
              <a:t>Узорешительницы</a:t>
            </a:r>
            <a:r>
              <a:rPr lang="ru-RU" dirty="0" smtClean="0"/>
              <a:t>, Великомученицы Екатерины.</a:t>
            </a:r>
          </a:p>
          <a:p>
            <a:endParaRPr lang="ru-RU" dirty="0" smtClean="0"/>
          </a:p>
          <a:p>
            <a:r>
              <a:rPr lang="ru-RU" dirty="0" smtClean="0"/>
              <a:t>Модуль «Основы православной культуры» вошел в структуру предмета ОРКСЭ для изучениями теми школьниками, в семьях которых разделяют ценности православных традиций. </a:t>
            </a:r>
          </a:p>
          <a:p>
            <a:r>
              <a:rPr lang="ru-RU" dirty="0" smtClean="0"/>
              <a:t>Содержание модуля составлено таким образом, что в течение учебного года ребенок познакомится с основными понятиями православной культуры, узнает и расскажет родителям о смысле и значении таких православных праздников, как Пасха, Рождество Христово, Сретение. Узнает о житии святого (святой), с именем которого его крестили родители. </a:t>
            </a:r>
          </a:p>
          <a:p>
            <a:r>
              <a:rPr lang="ru-RU" dirty="0" smtClean="0"/>
              <a:t>Содержание модуля направлено на формирование диалога родителей и ребенка, у которого появится много вопросов и интерес к семейной истории, праздникам, а у Вас, уважаемые родители, -  темы для совместного обсуждения, вечеров семейного чтения и т.п.</a:t>
            </a:r>
          </a:p>
          <a:p>
            <a:r>
              <a:rPr lang="ru-RU" dirty="0" smtClean="0"/>
              <a:t>Ребенок младшего школьного возраста тяжело усваивает абстрактные этические и нравственные нормы (поэтому так плохо действуют различные нотации). Модуль «Основы православной культуры» направлен на формирование духовности и нравственности у ребенка на примерах конкретных исторических личностей: Илья Муромец, благоверный князь Александр Невский, преподобный Сергий Радонежский.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15</a:t>
            </a:fld>
            <a:endParaRPr lang="ru-RU"/>
          </a:p>
        </p:txBody>
      </p:sp>
    </p:spTree>
    <p:extLst>
      <p:ext uri="{BB962C8B-B14F-4D97-AF65-F5344CB8AC3E}">
        <p14:creationId xmlns:p14="http://schemas.microsoft.com/office/powerpoint/2010/main" val="3134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Уважаемые родители!</a:t>
            </a:r>
          </a:p>
          <a:p>
            <a:r>
              <a:rPr lang="ru-RU" dirty="0" smtClean="0"/>
              <a:t>В</a:t>
            </a:r>
            <a:r>
              <a:rPr lang="ru-RU" baseline="0" dirty="0" smtClean="0"/>
              <a:t> учебном </a:t>
            </a:r>
            <a:r>
              <a:rPr lang="ru-RU" dirty="0" smtClean="0"/>
              <a:t>предмете ОРКСЭ модулей несколько, потому что мы живем в большой многонациональной и многоконфессиональной стране. Но модули предмета  четко структурированы, и каждый из вас легко может выбрать тот,  который отвечает вашим семейным традициям. </a:t>
            </a:r>
          </a:p>
          <a:p>
            <a:r>
              <a:rPr lang="ru-RU" dirty="0" smtClean="0"/>
              <a:t>Уроки курса ведут учителя, прошедшие специальную подготовку. Выберите модуль предмета, который ближе именно вашим устоям и традициям: пусть ребенок утвердится в культурной традиции семьи, а позже, в старших классах, познакомится с иными культурами. Зафиксируйте свой выбор, заполнив персональное заявление на родительском собрании предмета ОРКСЭ.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Итак, уважаемые родители!</a:t>
            </a:r>
          </a:p>
          <a:p>
            <a:r>
              <a:rPr lang="ru-RU" sz="1200" kern="1200" dirty="0" smtClean="0">
                <a:solidFill>
                  <a:schemeClr val="tx1"/>
                </a:solidFill>
                <a:latin typeface="+mn-lt"/>
                <a:ea typeface="+mn-ea"/>
                <a:cs typeface="+mn-cs"/>
              </a:rPr>
              <a:t>Вы ознакомились с предметом ОРКСЭ, и Вам предстоит сделать свой выбор, заполнив персональное заявление. Выбирайте модуль, только руководствуясь интересами Вашего ребенка и Вашей семьи. Об этом говорится в обращении к родителям министра образования Камчатского края Коротковой Александры Юрьевны. Основываясь на Вашем выборе, в нашей образовательной организации будут приобретены учебники по выбранным модулям, сформированы группы учащихся, преподаватели пройдут необходимую подготовку.</a:t>
            </a:r>
          </a:p>
          <a:p>
            <a:r>
              <a:rPr lang="ru-RU" sz="1200" kern="1200" dirty="0" smtClean="0">
                <a:solidFill>
                  <a:schemeClr val="tx1"/>
                </a:solidFill>
                <a:latin typeface="+mn-lt"/>
                <a:ea typeface="+mn-ea"/>
                <a:cs typeface="+mn-cs"/>
              </a:rPr>
              <a:t>Какой бы модуль вы ни выбрали, в рамках 34 школьных уроков ваши дети будут изучать лишь начало, истоки, основы религиозной культуры, основы светской этики. Изучение курса способствует  сближению родителей с детьми по убеждениям и родственным чувствам. </a:t>
            </a:r>
          </a:p>
          <a:p>
            <a:r>
              <a:rPr lang="ru-RU" sz="1200" kern="1200" dirty="0" smtClean="0">
                <a:solidFill>
                  <a:schemeClr val="tx1"/>
                </a:solidFill>
                <a:latin typeface="+mn-lt"/>
                <a:ea typeface="+mn-ea"/>
                <a:cs typeface="+mn-cs"/>
              </a:rPr>
              <a:t>Желаем вам сделать осознанный выбор модуля предмета «Основы религиозных культур и светской этики».</a:t>
            </a:r>
          </a:p>
          <a:p>
            <a:pPr algn="just"/>
            <a:endParaRPr lang="ru-RU" baseline="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17</a:t>
            </a:fld>
            <a:endParaRPr lang="ru-RU"/>
          </a:p>
        </p:txBody>
      </p:sp>
    </p:spTree>
    <p:extLst>
      <p:ext uri="{BB962C8B-B14F-4D97-AF65-F5344CB8AC3E}">
        <p14:creationId xmlns:p14="http://schemas.microsoft.com/office/powerpoint/2010/main" val="298561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В соответствии с Регламентом процедура выбора в обязательном порядке должна включать «привлечение официальных представителей централизованных религиозных организаций, представленных в региональных координационных советах по реализации  курса с целью возможности содействия полноценному выбору родителями учащихся одного из модулей курса ОРКСЭ». </a:t>
            </a:r>
          </a:p>
          <a:p>
            <a:r>
              <a:rPr lang="ru-RU" sz="1200" kern="1200" dirty="0" smtClean="0">
                <a:solidFill>
                  <a:schemeClr val="tx1"/>
                </a:solidFill>
                <a:latin typeface="+mn-lt"/>
                <a:ea typeface="+mn-ea"/>
                <a:cs typeface="+mn-cs"/>
              </a:rPr>
              <a:t> Согласно данным Камчатского статистического управления, в Камчатском крае юридическим статусом «Централизованная религиозная организация» обладает только Петропавловская и Камчатская епархия. Однако, из уважения к мировым религиозным традициям, информация о выборе модулей предмета ОРКСЭ направлена Министерством образования Камчатского края представителям мусульманской, буддисткой, иудейской общин нашего края. У представителей мусульманской, буддисткой, иудейской общин есть информация о датах проведения собраний, но в силу отсутствия структурной организации представители конфессий не воспользовались своим правом. </a:t>
            </a:r>
          </a:p>
          <a:p>
            <a:r>
              <a:rPr lang="ru-RU" sz="1200" kern="1200" dirty="0" smtClean="0">
                <a:solidFill>
                  <a:schemeClr val="tx1"/>
                </a:solidFill>
                <a:latin typeface="+mn-lt"/>
                <a:ea typeface="+mn-ea"/>
                <a:cs typeface="+mn-cs"/>
              </a:rPr>
              <a:t>Сегодня на собрании присутствует представитель Петропавловской и Камчатской епархии. Я передаю слово _________</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6243614-E94A-494B-A833-3A53B24932FC}" type="slidenum">
              <a:rPr lang="ru-RU" smtClean="0"/>
              <a:pPr/>
              <a:t>18</a:t>
            </a:fld>
            <a:endParaRPr lang="ru-RU"/>
          </a:p>
        </p:txBody>
      </p:sp>
    </p:spTree>
    <p:extLst>
      <p:ext uri="{BB962C8B-B14F-4D97-AF65-F5344CB8AC3E}">
        <p14:creationId xmlns:p14="http://schemas.microsoft.com/office/powerpoint/2010/main" val="427450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Современный ребенок, особенно в начальной школе, иногда общается с учителем больше, чем с родителями.</a:t>
            </a:r>
          </a:p>
          <a:p>
            <a:r>
              <a:rPr lang="ru-RU" sz="1200" kern="1200" dirty="0" smtClean="0">
                <a:solidFill>
                  <a:schemeClr val="tx1"/>
                </a:solidFill>
                <a:latin typeface="+mn-lt"/>
                <a:ea typeface="+mn-ea"/>
                <a:cs typeface="+mn-cs"/>
              </a:rPr>
              <a:t> Государство и школа приходят на помощь семье, поэтому с 2010 года в 21 регионе Российской Федерации началась апробация комплексного учебного курса воспитательной направленности «Основы религиозных культур и светской этики» (далее - ОРКСЭ). С 2012 года курс стал обязательным   для преподавания в общеобразовательных учреждениях (организациях) Российской Федерации.</a:t>
            </a:r>
          </a:p>
          <a:p>
            <a:r>
              <a:rPr lang="ru-RU" sz="1200" kern="1200" dirty="0" smtClean="0">
                <a:solidFill>
                  <a:schemeClr val="tx1"/>
                </a:solidFill>
                <a:latin typeface="+mn-lt"/>
                <a:ea typeface="+mn-ea"/>
                <a:cs typeface="+mn-cs"/>
              </a:rPr>
              <a:t>С 16 июля 2021 г. вступили в силу обновленные федеральные государственные образовательные стандарты начального общего образования (ФГОС НОО утверждены приказом Министерства просвещения Российской Федерации № 286 от 31 мая 2021 года).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основании утвержденных  обновленных ФГОС  НОО преподавание учебного предмета ОРКСЭ осуществляется в рамках </a:t>
            </a:r>
            <a:r>
              <a:rPr lang="ru-RU" sz="1200" b="0" kern="1200" dirty="0" smtClean="0">
                <a:solidFill>
                  <a:schemeClr val="tx1"/>
                </a:solidFill>
                <a:latin typeface="+mn-lt"/>
                <a:ea typeface="+mn-ea"/>
                <a:cs typeface="+mn-cs"/>
              </a:rPr>
              <a:t>обязательной предметной области «Основы религиозных культур и светской этики».</a:t>
            </a:r>
          </a:p>
          <a:p>
            <a:endParaRPr lang="ru-RU" sz="1200" b="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6243614-E94A-494B-A833-3A53B24932FC}" type="slidenum">
              <a:rPr lang="ru-RU" smtClean="0"/>
              <a:pPr/>
              <a:t>2</a:t>
            </a:fld>
            <a:endParaRPr lang="ru-RU"/>
          </a:p>
        </p:txBody>
      </p:sp>
    </p:spTree>
    <p:extLst>
      <p:ext uri="{BB962C8B-B14F-4D97-AF65-F5344CB8AC3E}">
        <p14:creationId xmlns:p14="http://schemas.microsoft.com/office/powerpoint/2010/main" val="323269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Предмет ОРКСЭ состоит из модулей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выбор которых, согласно законодательству Российской Федерации, осуществляется родителями (законными представителями) несовершеннолетнего учащегося, несущими ответственность за его воспитание, что также подтверждено </a:t>
            </a:r>
            <a:r>
              <a:rPr lang="ru-RU" sz="1200" b="0" kern="1200" dirty="0" smtClean="0">
                <a:solidFill>
                  <a:schemeClr val="tx1"/>
                </a:solidFill>
                <a:latin typeface="+mn-lt"/>
                <a:ea typeface="+mn-ea"/>
                <a:cs typeface="+mn-cs"/>
              </a:rPr>
              <a:t>включением данного положения в основной текст </a:t>
            </a:r>
            <a:r>
              <a:rPr lang="ru-RU" sz="1200" kern="1200" dirty="0" smtClean="0">
                <a:solidFill>
                  <a:schemeClr val="tx1"/>
                </a:solidFill>
                <a:latin typeface="+mn-lt"/>
                <a:ea typeface="+mn-ea"/>
                <a:cs typeface="+mn-cs"/>
              </a:rPr>
              <a:t>обновленных ФГОС НОО. Положение о выборе одного из учебных модулей ОРКСЭ для изучения младшими школьниками по заявлению родителей (законных представителей) несовершеннолетних обучающихся, а также перечисление названий учебных модулей в обновленных </a:t>
            </a:r>
            <a:r>
              <a:rPr lang="ru-RU" sz="1200" b="0" kern="1200" dirty="0" smtClean="0">
                <a:solidFill>
                  <a:schemeClr val="tx1"/>
                </a:solidFill>
                <a:latin typeface="+mn-lt"/>
                <a:ea typeface="+mn-ea"/>
                <a:cs typeface="+mn-cs"/>
              </a:rPr>
              <a:t>ФГОС НОО</a:t>
            </a:r>
            <a:r>
              <a:rPr lang="ru-RU" sz="1200" b="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закрепляют принцип преподавания религиозных культур и светской этики в школе по выбору родителей, семьи школьника. При этом вы, уважаемые родители, можете посоветоваться с ребёнком и учесть его личное мнение. </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295889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Предмет ОРКСЭ состоит из шести учебных модулей. Каждый учебный модуль преподается из расчета 1 часа в неделю, всего 34 часа за учебный год.</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Родителям предлагается</a:t>
            </a:r>
            <a:r>
              <a:rPr lang="ru-RU" baseline="0" dirty="0" smtClean="0"/>
              <a:t> выбрать один из шести модулей предмета, из них</a:t>
            </a:r>
            <a:r>
              <a:rPr lang="ru-RU" dirty="0" smtClean="0"/>
              <a:t> конфессиональные (четыре): основы православной, мусульманской, буддийской, иудейской культур и альтернативные, </a:t>
            </a:r>
            <a:r>
              <a:rPr lang="ru-RU" dirty="0" err="1" smtClean="0"/>
              <a:t>вне-теосных</a:t>
            </a:r>
            <a:r>
              <a:rPr lang="ru-RU" dirty="0" smtClean="0"/>
              <a:t> </a:t>
            </a:r>
            <a:r>
              <a:rPr lang="ru-RU" i="0" dirty="0" smtClean="0"/>
              <a:t>модул</a:t>
            </a:r>
            <a:r>
              <a:rPr lang="ru-RU" i="0" dirty="0" smtClean="0">
                <a:solidFill>
                  <a:srgbClr val="C00000"/>
                </a:solidFill>
              </a:rPr>
              <a:t>я</a:t>
            </a:r>
            <a:r>
              <a:rPr lang="ru-RU" i="0" dirty="0" smtClean="0"/>
              <a:t> (два) </a:t>
            </a:r>
            <a:r>
              <a:rPr lang="ru-RU" dirty="0" smtClean="0"/>
              <a:t>для семей</a:t>
            </a:r>
            <a:r>
              <a:rPr lang="ru-RU" dirty="0" smtClean="0">
                <a:solidFill>
                  <a:srgbClr val="C00000"/>
                </a:solidFill>
              </a:rPr>
              <a:t>, </a:t>
            </a:r>
            <a:r>
              <a:rPr lang="ru-RU" i="0" dirty="0" smtClean="0"/>
              <a:t>не исповедывающих какую-либо</a:t>
            </a:r>
            <a:r>
              <a:rPr lang="ru-RU" i="0" baseline="0" dirty="0" smtClean="0"/>
              <a:t> религиозную культуру </a:t>
            </a:r>
            <a:r>
              <a:rPr lang="ru-RU" dirty="0" smtClean="0"/>
              <a:t>-основы светской этики и основы религиозных культур народов России.</a:t>
            </a:r>
            <a:r>
              <a:rPr lang="ru-RU" baseline="0" dirty="0" smtClean="0"/>
              <a:t> </a:t>
            </a:r>
            <a:r>
              <a:rPr lang="ru-RU" dirty="0" smtClean="0"/>
              <a:t>В рамках </a:t>
            </a:r>
            <a:r>
              <a:rPr lang="ru-RU" baseline="0" dirty="0" smtClean="0"/>
              <a:t>обновленных ФГОС  название модуля «Основы мировых религиозных культур» изменено на название «Основы религиозных культур народов России</a:t>
            </a:r>
            <a:r>
              <a:rPr lang="ru-RU" baseline="0" smtClean="0">
                <a:solidFill>
                  <a:srgbClr val="FF0000"/>
                </a:solidFill>
              </a:rPr>
              <a:t>». </a:t>
            </a:r>
            <a:endParaRPr lang="ru-RU" sz="1200" i="0" kern="1200" dirty="0" smtClean="0">
              <a:solidFill>
                <a:srgbClr val="FF0000"/>
              </a:solidFill>
              <a:latin typeface="+mn-lt"/>
              <a:ea typeface="+mn-ea"/>
              <a:cs typeface="+mn-cs"/>
            </a:endParaRPr>
          </a:p>
          <a:p>
            <a:endParaRPr lang="ru-RU" baseline="0" dirty="0" smtClean="0">
              <a:solidFill>
                <a:srgbClr val="FFFF00"/>
              </a:solidFill>
            </a:endParaRPr>
          </a:p>
          <a:p>
            <a:r>
              <a:rPr lang="ru-RU" dirty="0" smtClean="0"/>
              <a:t>В чем же заключается  свобода выбора родителями модуля данного предмета?</a:t>
            </a:r>
          </a:p>
          <a:p>
            <a:r>
              <a:rPr lang="ru-RU" dirty="0" smtClean="0"/>
              <a:t>Отвечая на данный вопрос, необходимо понимать, что речь идет не о формальной свободе выбора. Речь идет о свободе выбора основ той конкретной религиозной культуры или нерелигиозного мировоззрения, которая ближе вашей семье. </a:t>
            </a:r>
          </a:p>
          <a:p>
            <a:r>
              <a:rPr lang="ru-RU" dirty="0" smtClean="0">
                <a:solidFill>
                  <a:srgbClr val="FFFF00"/>
                </a:solidFill>
              </a:rPr>
              <a:t>Если Вы рождены в христианском мире, Вы крестили своих детей в Церкви, празднуете православные праздник Пасха, Рождество Христово, живете в традиционных </a:t>
            </a:r>
            <a:r>
              <a:rPr lang="ru-RU" dirty="0" smtClean="0"/>
              <a:t>христианских браках, осознаете свою   историческую и духовно-нравственную связь, например, с православной культурой, и желаете приобщить Ваших детей к ценностям Вашей семьи, то для вас открывается возможность выбрать для своего ребенка модуль «Основы православной культуры».</a:t>
            </a:r>
          </a:p>
          <a:p>
            <a:r>
              <a:rPr lang="ru-RU" dirty="0" smtClean="0"/>
              <a:t>Если же Вы рождены в семье где культивируются традиции например, ислама, иудаизма или буддизма, в Вашей семье сохраняются обычаи, праздники этих культур, то Вы можете выбрать для своих детей соответствующий Вашим семейным традициям и культуре учебный модуль предмета ОРКСЭ: Основы исламской культуры, Основы иудейской культуры , Основы буддийской культуры.</a:t>
            </a:r>
          </a:p>
          <a:p>
            <a:r>
              <a:rPr lang="ru-RU" dirty="0" smtClean="0"/>
              <a:t>Если в Вашей семье утеряны любые связи с традиционными для Российской Федерации религиозными культурами, и Вы отождествляете себя с нерелигиозной светской этикой, курс ОРКСЭ предоставляет Вам возможность выбора двух альтернативных модулей: «Основы светской этики» и «Основы религиозных культур народов России». </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4</a:t>
            </a:fld>
            <a:endParaRPr lang="ru-RU"/>
          </a:p>
        </p:txBody>
      </p:sp>
    </p:spTree>
    <p:extLst>
      <p:ext uri="{BB962C8B-B14F-4D97-AF65-F5344CB8AC3E}">
        <p14:creationId xmlns:p14="http://schemas.microsoft.com/office/powerpoint/2010/main" val="328862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Учебный предмет ОРКСЭ – это помощь государства каждой семье России.</a:t>
            </a:r>
          </a:p>
          <a:p>
            <a:r>
              <a:rPr lang="ru-RU" sz="1200" kern="1200" dirty="0" smtClean="0">
                <a:solidFill>
                  <a:schemeClr val="tx1"/>
                </a:solidFill>
                <a:latin typeface="+mn-lt"/>
                <a:ea typeface="+mn-ea"/>
                <a:cs typeface="+mn-cs"/>
              </a:rPr>
              <a:t> Уважаемые родители! Изучая модуль учебного предмета по выбору родителей, ребенок приобщается к ценностям и культуре именно своей семьи, становится родным вам не только по крови, но и по убеждениям. То, что значимо и ценно для родителей, становится смысловым ориентиром поведения ребенка. </a:t>
            </a:r>
          </a:p>
          <a:p>
            <a:r>
              <a:rPr lang="ru-RU" sz="1200" kern="1200" dirty="0" smtClean="0">
                <a:solidFill>
                  <a:schemeClr val="tx1"/>
                </a:solidFill>
                <a:latin typeface="+mn-lt"/>
                <a:ea typeface="+mn-ea"/>
                <a:cs typeface="+mn-cs"/>
              </a:rPr>
              <a:t>Изучая модуль учебного предмета ОРКСЭ, ребенок в младшем подростковом возрасте формируется как носитель и продолжатель традиций его родителей и предков.</a:t>
            </a:r>
          </a:p>
          <a:p>
            <a:r>
              <a:rPr lang="ru-RU" sz="1200" kern="1200" dirty="0" smtClean="0">
                <a:solidFill>
                  <a:schemeClr val="tx1"/>
                </a:solidFill>
                <a:latin typeface="+mn-lt"/>
                <a:ea typeface="+mn-ea"/>
                <a:cs typeface="+mn-cs"/>
              </a:rPr>
              <a:t>Процедура выбора проста: на семейном совете расскажите ребенку о традициях, ценностях, вере предков</a:t>
            </a:r>
            <a:r>
              <a:rPr lang="ru-RU" sz="1200" kern="1200" baseline="0" dirty="0" smtClean="0">
                <a:solidFill>
                  <a:schemeClr val="tx1"/>
                </a:solidFill>
                <a:latin typeface="+mn-lt"/>
                <a:ea typeface="+mn-ea"/>
                <a:cs typeface="+mn-cs"/>
              </a:rPr>
              <a:t> и</a:t>
            </a:r>
            <a:r>
              <a:rPr lang="ru-RU" sz="1200" kern="1200" dirty="0" smtClean="0">
                <a:solidFill>
                  <a:schemeClr val="tx1"/>
                </a:solidFill>
                <a:latin typeface="+mn-lt"/>
                <a:ea typeface="+mn-ea"/>
                <a:cs typeface="+mn-cs"/>
              </a:rPr>
              <a:t> важности их сохранения. Изучите информацию о предмете ОРКСЭ на сайте образовательной</a:t>
            </a:r>
            <a:r>
              <a:rPr lang="ru-RU" sz="1200" kern="1200" baseline="0" dirty="0" smtClean="0">
                <a:solidFill>
                  <a:schemeClr val="tx1"/>
                </a:solidFill>
                <a:latin typeface="+mn-lt"/>
                <a:ea typeface="+mn-ea"/>
                <a:cs typeface="+mn-cs"/>
              </a:rPr>
              <a:t> организации</a:t>
            </a:r>
            <a:r>
              <a:rPr lang="ru-RU" sz="1200" kern="1200" dirty="0" smtClean="0">
                <a:solidFill>
                  <a:schemeClr val="tx1"/>
                </a:solidFill>
                <a:latin typeface="+mn-lt"/>
                <a:ea typeface="+mn-ea"/>
                <a:cs typeface="+mn-cs"/>
              </a:rPr>
              <a:t> или в What’sApp-группе класса, посетите родительское собрание и оформите свой выбор личным заявлением</a:t>
            </a:r>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1" y="4343400"/>
            <a:ext cx="5486400" cy="4114800"/>
          </a:xfrm>
          <a:prstGeom prst="rect">
            <a:avLst/>
          </a:prstGeom>
          <a:noFill/>
          <a:ln>
            <a:round/>
            <a:headEnd/>
            <a:tailEnd/>
          </a:ln>
        </p:spPr>
        <p:txBody>
          <a:bodyPr wrap="none" anchor="ctr"/>
          <a:lstStyle/>
          <a:p>
            <a:r>
              <a:rPr lang="ru-RU" dirty="0" smtClean="0"/>
              <a:t>Содержание предмета ОРКСЭ дополняет обществоведческие  </a:t>
            </a:r>
            <a:r>
              <a:rPr lang="ru-RU" i="0" dirty="0" smtClean="0"/>
              <a:t>аспекты  учебного п</a:t>
            </a:r>
            <a:r>
              <a:rPr lang="ru-RU" dirty="0" smtClean="0"/>
              <a:t>редмета «Окружающий мир» </a:t>
            </a:r>
            <a:r>
              <a:rPr lang="ru-RU" i="0" dirty="0" smtClean="0"/>
              <a:t>в 4-м классе </a:t>
            </a:r>
            <a:r>
              <a:rPr lang="ru-RU" dirty="0" smtClean="0"/>
              <a:t>и предваряет  начинающееся в 5 классе  изучение </a:t>
            </a:r>
            <a:r>
              <a:rPr lang="ru-RU" i="0" dirty="0" smtClean="0"/>
              <a:t>учебных предметов</a:t>
            </a:r>
            <a:r>
              <a:rPr lang="ru-RU" dirty="0" smtClean="0"/>
              <a:t>:  «История», «Обществознание», «Литература».</a:t>
            </a:r>
            <a:r>
              <a:rPr lang="ru-RU" i="0" baseline="0" dirty="0" smtClean="0"/>
              <a:t> </a:t>
            </a:r>
          </a:p>
          <a:p>
            <a:r>
              <a:rPr lang="ru-RU" dirty="0" smtClean="0"/>
              <a:t>В процессе изучения внешнего мира, благодаря предмету ОРКСЭ, ребенок </a:t>
            </a:r>
            <a:r>
              <a:rPr lang="ru-RU" i="0" dirty="0" smtClean="0"/>
              <a:t>укореняется</a:t>
            </a:r>
            <a:r>
              <a:rPr lang="ru-RU" i="0" baseline="0" dirty="0" smtClean="0"/>
              <a:t> в традициях семейных ценностей, ассоциирует себя со своими родителями. Ведь только тот может изучать и уважать чужие ценности и традиции, кто знает и хранит свои. </a:t>
            </a:r>
          </a:p>
          <a:p>
            <a:r>
              <a:rPr lang="ru-RU" i="0" baseline="0" dirty="0" smtClean="0"/>
              <a:t>Таким образом, при изучении окружающего мира в его многообразии предмет ОРКСЭ поможет Вам, уважаемые родители, воспитывать  ребенка на основе семейных традиций и ценностей</a:t>
            </a:r>
          </a:p>
          <a:p>
            <a:endParaRPr lang="ru-RU"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1.</a:t>
            </a:r>
            <a:r>
              <a:rPr lang="ru-RU" baseline="0" dirty="0" smtClean="0"/>
              <a:t> </a:t>
            </a:r>
            <a:r>
              <a:rPr lang="ru-RU" i="0" dirty="0" smtClean="0"/>
              <a:t>Предмет ОРКСЭ </a:t>
            </a:r>
            <a:r>
              <a:rPr lang="ru-RU" dirty="0" smtClean="0"/>
              <a:t> преподают учителя общеобразовательных организаций, прошедшие </a:t>
            </a:r>
            <a:r>
              <a:rPr lang="ru-RU" i="0" baseline="0" dirty="0" smtClean="0"/>
              <a:t>курсы повышения квалификации</a:t>
            </a:r>
            <a:r>
              <a:rPr lang="ru-RU" dirty="0" smtClean="0"/>
              <a:t>.</a:t>
            </a:r>
          </a:p>
          <a:p>
            <a:pPr marL="228600" indent="-228600">
              <a:buAutoNum type="arabicPeriod" startAt="3"/>
            </a:pPr>
            <a:r>
              <a:rPr lang="ru-RU" i="0" baseline="0" dirty="0" smtClean="0"/>
              <a:t>В общеобразовательной организации должны быть созданы соответствующие условия для изучения  каждым учеником выбранного модуля предмета: формирование групп, составление расписания</a:t>
            </a:r>
            <a:r>
              <a:rPr lang="ru-RU" i="1" baseline="0" dirty="0" smtClean="0"/>
              <a:t> и т.п.</a:t>
            </a:r>
            <a:r>
              <a:rPr lang="ru-RU" baseline="0" dirty="0" smtClean="0"/>
              <a:t> </a:t>
            </a:r>
            <a:endParaRPr lang="ru-RU" i="1" baseline="0" dirty="0" smtClean="0"/>
          </a:p>
          <a:p>
            <a:pPr marL="0" indent="0">
              <a:buNone/>
            </a:pPr>
            <a:r>
              <a:rPr lang="ru-RU" baseline="0" dirty="0" smtClean="0"/>
              <a:t>4. Предмет </a:t>
            </a:r>
            <a:r>
              <a:rPr lang="ru-RU" i="0" baseline="0" dirty="0" smtClean="0"/>
              <a:t>ОРКСЭ </a:t>
            </a:r>
            <a:r>
              <a:rPr lang="ru-RU" baseline="0" dirty="0" smtClean="0"/>
              <a:t>имеет не вероучительный, а культурологический характер </a:t>
            </a:r>
          </a:p>
          <a:p>
            <a:r>
              <a:rPr lang="ru-RU" baseline="0" dirty="0" smtClean="0"/>
              <a:t>5. Предмет </a:t>
            </a:r>
            <a:r>
              <a:rPr lang="ru-RU" baseline="0" dirty="0" err="1" smtClean="0"/>
              <a:t>безотметочный</a:t>
            </a:r>
            <a:r>
              <a:rPr lang="ru-RU" baseline="0" dirty="0" smtClean="0"/>
              <a:t>, но зачётный. </a:t>
            </a:r>
            <a:r>
              <a:rPr lang="ru-RU" i="0" baseline="0" dirty="0" smtClean="0"/>
              <a:t>Итоговой оценкой может стать создание проекта и его защита</a:t>
            </a:r>
            <a:r>
              <a:rPr lang="ru-RU" i="1" baseline="0" dirty="0" smtClean="0"/>
              <a:t>.</a:t>
            </a:r>
            <a:endParaRPr lang="ru-RU" baseline="0" dirty="0" smtClean="0"/>
          </a:p>
          <a:p>
            <a:r>
              <a:rPr lang="ru-RU" i="0" dirty="0" smtClean="0"/>
              <a:t>От изучения предмета ОРКСЭ невозможно отказаться. </a:t>
            </a:r>
            <a:r>
              <a:rPr lang="ru-RU" dirty="0" smtClean="0"/>
              <a:t>Во-первых</a:t>
            </a:r>
            <a:r>
              <a:rPr lang="ru-RU" i="1" dirty="0" smtClean="0"/>
              <a:t>,</a:t>
            </a:r>
            <a:r>
              <a:rPr lang="ru-RU" dirty="0" smtClean="0"/>
              <a:t> это обязательный предмет, во-вторых</a:t>
            </a:r>
            <a:r>
              <a:rPr lang="ru-RU" i="1" dirty="0" smtClean="0"/>
              <a:t>,</a:t>
            </a:r>
            <a:r>
              <a:rPr lang="ru-RU" dirty="0" smtClean="0"/>
              <a:t> </a:t>
            </a:r>
            <a:r>
              <a:rPr lang="ru-RU" i="0" dirty="0" smtClean="0"/>
              <a:t>он изучается </a:t>
            </a:r>
            <a:r>
              <a:rPr lang="ru-RU" dirty="0" smtClean="0"/>
              <a:t>не вместо какой-либо учебной дисциплины, а как самостоятельный </a:t>
            </a:r>
            <a:r>
              <a:rPr lang="ru-RU" i="0" dirty="0" smtClean="0"/>
              <a:t>учебный предмет, цель и задачи которого носят воспитательный характер для оказания помощи родителям в воспитании детей. </a:t>
            </a:r>
            <a:endParaRPr lang="ru-RU" dirty="0" smtClean="0"/>
          </a:p>
          <a:p>
            <a:r>
              <a:rPr lang="ru-RU" i="0" dirty="0" smtClean="0"/>
              <a:t>Для изучения предмета ОРКСЭ нельзя</a:t>
            </a:r>
            <a:r>
              <a:rPr lang="ru-RU" i="0" baseline="0" dirty="0" smtClean="0"/>
              <a:t> выбрать одновременно два или более модулей, т.к.  каждый  из них имеет своё содержание  и  призван отражать  те или иные традиции и убеждения семьи учащегося</a:t>
            </a:r>
            <a:r>
              <a:rPr lang="ru-RU" dirty="0" smtClean="0"/>
              <a:t>. Нельзя, например, быть одновременно и буддистом, и мусульманином. Таким образом, вам</a:t>
            </a:r>
            <a:r>
              <a:rPr lang="ru-RU" baseline="0" dirty="0" smtClean="0"/>
              <a:t> </a:t>
            </a:r>
            <a:r>
              <a:rPr lang="ru-RU" dirty="0" smtClean="0"/>
              <a:t>необходимо выбрать один конкретный модуль </a:t>
            </a:r>
            <a:r>
              <a:rPr lang="ru-RU" i="0" dirty="0" smtClean="0"/>
              <a:t>предмета ОРКСЭ, в содержании которого раскрываются традиции и культура вашей семьи. </a:t>
            </a:r>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7</a:t>
            </a:fld>
            <a:endParaRPr lang="ru-RU"/>
          </a:p>
        </p:txBody>
      </p:sp>
    </p:spTree>
    <p:extLst>
      <p:ext uri="{BB962C8B-B14F-4D97-AF65-F5344CB8AC3E}">
        <p14:creationId xmlns:p14="http://schemas.microsoft.com/office/powerpoint/2010/main" val="212140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Содержание всех модулей группируется вокруг трёх базовых национальных ценностей.</a:t>
            </a:r>
          </a:p>
          <a:p>
            <a:r>
              <a:rPr lang="ru-RU" dirty="0" smtClean="0"/>
              <a:t>1.Отечество.</a:t>
            </a:r>
          </a:p>
          <a:p>
            <a:r>
              <a:rPr lang="ru-RU" dirty="0" smtClean="0"/>
              <a:t>2.Семья.</a:t>
            </a:r>
          </a:p>
          <a:p>
            <a:pPr marL="228600" indent="-228600">
              <a:buAutoNum type="arabicPeriod" startAt="3"/>
            </a:pPr>
            <a:r>
              <a:rPr lang="ru-RU" dirty="0" smtClean="0"/>
              <a:t>Культурная традиция.</a:t>
            </a:r>
          </a:p>
          <a:p>
            <a:pPr marL="0" indent="0">
              <a:buNone/>
            </a:pPr>
            <a:r>
              <a:rPr lang="ru-RU" i="1" dirty="0" smtClean="0"/>
              <a:t> </a:t>
            </a:r>
            <a:r>
              <a:rPr lang="ru-RU" i="0" dirty="0" smtClean="0"/>
              <a:t>Базовые национальные ценности дают</a:t>
            </a:r>
            <a:r>
              <a:rPr lang="ru-RU" i="0" baseline="0" dirty="0" smtClean="0"/>
              <a:t> </a:t>
            </a:r>
            <a:r>
              <a:rPr lang="ru-RU" i="0" dirty="0" smtClean="0"/>
              <a:t>ответ </a:t>
            </a:r>
            <a:r>
              <a:rPr lang="ru-RU" dirty="0" smtClean="0"/>
              <a:t>на вопрос, почему в данном предмете не один, а несколько  учебных модулей.</a:t>
            </a:r>
            <a:endParaRPr lang="ru-RU" i="1" dirty="0" smtClean="0"/>
          </a:p>
          <a:p>
            <a:pPr marL="0" indent="0">
              <a:buNone/>
            </a:pPr>
            <a:r>
              <a:rPr lang="ru-RU" dirty="0" smtClean="0"/>
              <a:t>Мы живем</a:t>
            </a:r>
            <a:r>
              <a:rPr lang="ru-RU" i="0" dirty="0" smtClean="0"/>
              <a:t> в </a:t>
            </a:r>
            <a:r>
              <a:rPr lang="ru-RU" dirty="0" smtClean="0"/>
              <a:t>большой многонациональной</a:t>
            </a:r>
            <a:r>
              <a:rPr lang="ru-RU" baseline="0" dirty="0" smtClean="0"/>
              <a:t> стране. У нас одна Родина, но семья и культурная традиция у каждого </a:t>
            </a:r>
            <a:r>
              <a:rPr lang="ru-RU" i="0" baseline="0" dirty="0" smtClean="0"/>
              <a:t>свои.</a:t>
            </a:r>
            <a:r>
              <a:rPr lang="ru-RU" i="1" baseline="0" dirty="0" smtClean="0"/>
              <a:t> </a:t>
            </a:r>
            <a:r>
              <a:rPr lang="ru-RU" baseline="0" dirty="0" smtClean="0"/>
              <a:t>Каждый родитель, где бы он не жил - в Казани, Чечне, Башкирии, на Камчатке, Белгороде или Калининграде - может найти близкий именно его семейной традиции конфессиональный модуль или </a:t>
            </a:r>
            <a:r>
              <a:rPr lang="ru-RU" i="0" baseline="0" dirty="0" smtClean="0"/>
              <a:t>противоположный</a:t>
            </a:r>
            <a:r>
              <a:rPr lang="ru-RU" i="1" baseline="0" dirty="0" smtClean="0"/>
              <a:t> </a:t>
            </a:r>
            <a:r>
              <a:rPr lang="ru-RU" baseline="0" dirty="0" smtClean="0"/>
              <a:t>религиозной этике альтернативный модуль.</a:t>
            </a:r>
            <a:endParaRPr lang="ru-RU" dirty="0" smtClean="0"/>
          </a:p>
          <a:p>
            <a:r>
              <a:rPr lang="ru-RU" dirty="0" smtClean="0"/>
              <a:t>На этих базовых ценностях будет осуществляться воспитание детей в рамках изучения предмета ОРКСЭ.</a:t>
            </a:r>
          </a:p>
          <a:p>
            <a:endParaRPr lang="ru-RU" dirty="0" smtClean="0"/>
          </a:p>
          <a:p>
            <a:r>
              <a:rPr lang="ru-RU" dirty="0" smtClean="0"/>
              <a:t>Константин Дмитриевич Ушинский писал:</a:t>
            </a:r>
          </a:p>
          <a:p>
            <a:r>
              <a:rPr lang="ru-RU" dirty="0" smtClean="0"/>
              <a:t>«Многое можем и должно занять в опыте иностранной педагогики, но не должны забывать, что для младенца только тогда не вредна чужая пища, когда он, вскормленный молоком матери, уже приобрел достаточно сил, чтобы переварить эту чуждую пищу».</a:t>
            </a:r>
          </a:p>
          <a:p>
            <a:r>
              <a:rPr lang="ru-RU" dirty="0" smtClean="0"/>
              <a:t> Великий русский педагог, авторитет которого непререкаем как в педагогических учреждениях  царской России, так и в советской и российской школе, используя образ </a:t>
            </a:r>
            <a:r>
              <a:rPr lang="ru-RU" i="0" dirty="0" smtClean="0"/>
              <a:t>«вскормленный молоком матери», </a:t>
            </a:r>
            <a:r>
              <a:rPr lang="ru-RU" dirty="0" smtClean="0"/>
              <a:t>призывает научить ребенка</a:t>
            </a:r>
            <a:r>
              <a:rPr lang="ru-RU" baseline="0" dirty="0" smtClean="0"/>
              <a:t> </a:t>
            </a:r>
            <a:r>
              <a:rPr lang="ru-RU" i="0" dirty="0" smtClean="0"/>
              <a:t>прежде </a:t>
            </a:r>
            <a:r>
              <a:rPr lang="ru-RU" dirty="0" smtClean="0"/>
              <a:t>родной культуре</a:t>
            </a:r>
            <a:r>
              <a:rPr lang="ru-RU" baseline="0" dirty="0" smtClean="0"/>
              <a:t> </a:t>
            </a:r>
            <a:r>
              <a:rPr lang="ru-RU" dirty="0" smtClean="0"/>
              <a:t>и только после этого говорить о традициях </a:t>
            </a:r>
            <a:r>
              <a:rPr lang="ru-RU" i="0" dirty="0" smtClean="0"/>
              <a:t>культуры других народов. </a:t>
            </a:r>
          </a:p>
          <a:p>
            <a:endParaRPr lang="ru-RU" dirty="0"/>
          </a:p>
        </p:txBody>
      </p:sp>
      <p:sp>
        <p:nvSpPr>
          <p:cNvPr id="4" name="Номер слайда 3"/>
          <p:cNvSpPr>
            <a:spLocks noGrp="1"/>
          </p:cNvSpPr>
          <p:nvPr>
            <p:ph type="sldNum" sz="quarter" idx="10"/>
          </p:nvPr>
        </p:nvSpPr>
        <p:spPr/>
        <p:txBody>
          <a:bodyPr/>
          <a:lstStyle/>
          <a:p>
            <a:fld id="{C6243614-E94A-494B-A833-3A53B24932FC}" type="slidenum">
              <a:rPr lang="ru-RU" smtClean="0"/>
              <a:pPr/>
              <a:t>8</a:t>
            </a:fld>
            <a:endParaRPr lang="ru-RU"/>
          </a:p>
        </p:txBody>
      </p:sp>
    </p:spTree>
    <p:extLst>
      <p:ext uri="{BB962C8B-B14F-4D97-AF65-F5344CB8AC3E}">
        <p14:creationId xmlns:p14="http://schemas.microsoft.com/office/powerpoint/2010/main" val="320023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Преподавание предмета ОРКСЭ </a:t>
            </a:r>
            <a:r>
              <a:rPr lang="ru-RU" baseline="0" dirty="0" smtClean="0"/>
              <a:t> обеспечено комплексом учебно-методических материалов. По модулям </a:t>
            </a:r>
            <a:r>
              <a:rPr lang="ru-RU" i="0" baseline="0" dirty="0" smtClean="0"/>
              <a:t>разработаны</a:t>
            </a:r>
            <a:r>
              <a:rPr lang="ru-RU" i="1" baseline="0" dirty="0" smtClean="0"/>
              <a:t> </a:t>
            </a:r>
            <a:r>
              <a:rPr lang="ru-RU" baseline="0" dirty="0" smtClean="0"/>
              <a:t>учебные и </a:t>
            </a:r>
            <a:r>
              <a:rPr lang="ru-RU" i="0" baseline="0" dirty="0" smtClean="0"/>
              <a:t>учебно-методические </a:t>
            </a:r>
            <a:r>
              <a:rPr lang="ru-RU" baseline="0" dirty="0" smtClean="0"/>
              <a:t>пособия (учебники, рабочие тетради для учащихся, методические пособия для педагогов и др.).</a:t>
            </a:r>
          </a:p>
          <a:p>
            <a:r>
              <a:rPr lang="ru-RU" dirty="0" smtClean="0"/>
              <a:t>Уважаемые родители! Чтобы выбрать тот учебный модуль, который согласуется с вашими семейными традициями, мировоззрением, нравственными установками, согласно Регламенту, вам необходимо более подробно ознакомиться с содержанием модулей предмета ОРКСЭ. </a:t>
            </a:r>
          </a:p>
          <a:p>
            <a:r>
              <a:rPr lang="ru-RU" i="0" baseline="0" dirty="0" smtClean="0"/>
              <a:t>Напоминаем</a:t>
            </a:r>
            <a:r>
              <a:rPr lang="ru-RU" baseline="0" dirty="0" smtClean="0"/>
              <a:t>, что </a:t>
            </a:r>
            <a:r>
              <a:rPr lang="ru-RU" dirty="0" smtClean="0"/>
              <a:t>вам предстоит сделать выбор одного из шести модулей предмета ОРКСЭ, из которых четыре – конфессиональные. Это: «Основы православной культуры», «Основы исламской культуры», «Основы иудейской культуры», «Основы буддийской культуры». И два модуля – альтернативные: «Основы светской этики» и «Основы религиозных культур народов России», к которому будет разработан учебно-методический комплекс; с 1 сентября 2022 г. преподавание данного модуля пока будет осуществляться на основе УМК «Основы мировых религиозных</a:t>
            </a:r>
            <a:r>
              <a:rPr lang="ru-RU" baseline="0" dirty="0" smtClean="0"/>
              <a:t> культур народов России» с учетом методических рекомендаций, подготовленных  Министерством просвещения РФ.</a:t>
            </a:r>
            <a:endParaRPr lang="ru-RU" dirty="0" smtClean="0"/>
          </a:p>
          <a:p>
            <a:r>
              <a:rPr lang="ru-RU" dirty="0" smtClean="0"/>
              <a:t>Представляем</a:t>
            </a:r>
            <a:r>
              <a:rPr lang="ru-RU" baseline="0" dirty="0" smtClean="0"/>
              <a:t> Вашему вниманию блок альтернативных </a:t>
            </a:r>
            <a:r>
              <a:rPr lang="ru-RU" baseline="0" dirty="0" err="1" smtClean="0"/>
              <a:t>вне-теосных</a:t>
            </a:r>
            <a:r>
              <a:rPr lang="ru-RU" baseline="0" dirty="0" smtClean="0"/>
              <a:t> модулей.</a:t>
            </a:r>
            <a:endParaRPr lang="ru-RU" dirty="0"/>
          </a:p>
        </p:txBody>
      </p:sp>
      <p:sp>
        <p:nvSpPr>
          <p:cNvPr id="4" name="Номер слайда 3"/>
          <p:cNvSpPr>
            <a:spLocks noGrp="1"/>
          </p:cNvSpPr>
          <p:nvPr>
            <p:ph type="sldNum" sz="quarter" idx="10"/>
          </p:nvPr>
        </p:nvSpPr>
        <p:spPr/>
        <p:txBody>
          <a:bodyPr/>
          <a:lstStyle/>
          <a:p>
            <a:fld id="{3BE638BF-F96C-4038-8CDE-5CE35F148616}" type="slidenum">
              <a:rPr lang="ru-RU" smtClean="0"/>
              <a:pPr/>
              <a:t>9</a:t>
            </a:fld>
            <a:endParaRPr lang="ru-RU"/>
          </a:p>
        </p:txBody>
      </p:sp>
    </p:spTree>
    <p:extLst>
      <p:ext uri="{BB962C8B-B14F-4D97-AF65-F5344CB8AC3E}">
        <p14:creationId xmlns:p14="http://schemas.microsoft.com/office/powerpoint/2010/main" val="22870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49283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34187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267533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20F77D9B-74C2-48D6-BCA8-84171B24E120}" type="datetimeFigureOut">
              <a:rPr lang="ru-RU" smtClean="0"/>
              <a:pPr>
                <a:defRPr/>
              </a:pPr>
              <a:t>05.03.2022</a:t>
            </a:fld>
            <a:endParaRPr lang="ru-RU"/>
          </a:p>
        </p:txBody>
      </p:sp>
      <p:sp>
        <p:nvSpPr>
          <p:cNvPr id="10" name="Нижний колонтитул 16"/>
          <p:cNvSpPr>
            <a:spLocks noGrp="1"/>
          </p:cNvSpPr>
          <p:nvPr>
            <p:ph type="ftr" sz="quarter" idx="11"/>
          </p:nvPr>
        </p:nvSpPr>
        <p:spPr>
          <a:xfrm>
            <a:off x="2085975" y="236540"/>
            <a:ext cx="5867400" cy="365125"/>
          </a:xfrm>
        </p:spPr>
        <p:txBody>
          <a:bodyPr/>
          <a:lstStyle>
            <a:lvl1pPr algn="r">
              <a:defRPr>
                <a:solidFill>
                  <a:schemeClr val="tx2"/>
                </a:solidFill>
              </a:defRPr>
            </a:lvl1pPr>
          </a:lstStyle>
          <a:p>
            <a:pPr>
              <a:defRPr/>
            </a:pPr>
            <a:endParaRPr lang="ru-RU">
              <a:solidFill>
                <a:srgbClr val="DEF5FA"/>
              </a:solidFill>
            </a:endParaRPr>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E2D1061-5933-44AC-8935-B3FBEEE6C7B5}" type="slidenum">
              <a:rPr lang="ru-RU" smtClean="0">
                <a:solidFill>
                  <a:srgbClr val="DEF5FA"/>
                </a:solidFill>
              </a:rPr>
              <a:pPr>
                <a:defRPr/>
              </a:pPr>
              <a:t>‹#›</a:t>
            </a:fld>
            <a:endParaRPr lang="ru-RU">
              <a:solidFill>
                <a:srgbClr val="DEF5FA"/>
              </a:solidFill>
            </a:endParaRPr>
          </a:p>
        </p:txBody>
      </p:sp>
    </p:spTree>
    <p:extLst>
      <p:ext uri="{BB962C8B-B14F-4D97-AF65-F5344CB8AC3E}">
        <p14:creationId xmlns:p14="http://schemas.microsoft.com/office/powerpoint/2010/main" val="42169690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6"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9850169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3" name="Текст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8" name="Номер слайда 12"/>
          <p:cNvSpPr>
            <a:spLocks noGrp="1"/>
          </p:cNvSpPr>
          <p:nvPr>
            <p:ph type="sldNum" sz="quarter" idx="11"/>
          </p:nvPr>
        </p:nvSpPr>
        <p:spPr>
          <a:xfrm>
            <a:off x="0" y="1752602"/>
            <a:ext cx="1295400" cy="701675"/>
          </a:xfrm>
        </p:spPr>
        <p:txBody>
          <a:bodyPr>
            <a:noAutofit/>
          </a:bodyPr>
          <a:lstStyle>
            <a:lvl1pPr>
              <a:defRPr sz="2400">
                <a:solidFill>
                  <a:srgbClr val="FFFFFF"/>
                </a:solidFill>
              </a:defRPr>
            </a:lvl1pPr>
          </a:lstStyle>
          <a:p>
            <a:pPr>
              <a:defRPr/>
            </a:pPr>
            <a:fld id="{9E2D1061-5933-44AC-8935-B3FBEEE6C7B5}" type="slidenum">
              <a:rPr lang="ru-RU" smtClean="0"/>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val="38265369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6" name="Номер слайда 9"/>
          <p:cNvSpPr>
            <a:spLocks noGrp="1"/>
          </p:cNvSpPr>
          <p:nvPr>
            <p:ph type="sldNum" sz="quarter" idx="11"/>
          </p:nvPr>
        </p:nvSpPr>
        <p:spPr/>
        <p:txBody>
          <a:bodyPr rtlCol="0"/>
          <a:lstStyle>
            <a:lvl1pPr>
              <a:defRPr/>
            </a:lvl1pPr>
          </a:lstStyle>
          <a:p>
            <a:pPr>
              <a:defRPr/>
            </a:pPr>
            <a:fld id="{9E2D1061-5933-44AC-8935-B3FBEEE6C7B5}" type="slidenum">
              <a:rPr lang="ru-RU" smtClean="0"/>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val="14271316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8" name="Номер слайда 11"/>
          <p:cNvSpPr>
            <a:spLocks noGrp="1"/>
          </p:cNvSpPr>
          <p:nvPr>
            <p:ph type="sldNum" sz="quarter" idx="11"/>
          </p:nvPr>
        </p:nvSpPr>
        <p:spPr/>
        <p:txBody>
          <a:bodyPr rtlCol="0"/>
          <a:lstStyle>
            <a:lvl1pPr>
              <a:defRPr/>
            </a:lvl1pPr>
          </a:lstStyle>
          <a:p>
            <a:pPr>
              <a:defRPr/>
            </a:pPr>
            <a:fld id="{9E2D1061-5933-44AC-8935-B3FBEEE6C7B5}" type="slidenum">
              <a:rPr lang="ru-RU" smtClean="0"/>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val="4971663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5"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24507363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E2D1061-5933-44AC-8935-B3FBEEE6C7B5}" type="slidenum">
              <a:rPr lang="ru-RU" smtClean="0">
                <a:solidFill>
                  <a:srgbClr val="D8D8D8"/>
                </a:solidFill>
              </a:rPr>
              <a:pPr>
                <a:defRPr/>
              </a:pPr>
              <a:t>‹#›</a:t>
            </a:fld>
            <a:endParaRPr lang="ru-RU">
              <a:solidFill>
                <a:srgbClr val="D8D8D8"/>
              </a:solidFill>
            </a:endParaRPr>
          </a:p>
        </p:txBody>
      </p:sp>
    </p:spTree>
    <p:extLst>
      <p:ext uri="{BB962C8B-B14F-4D97-AF65-F5344CB8AC3E}">
        <p14:creationId xmlns:p14="http://schemas.microsoft.com/office/powerpoint/2010/main" val="17306162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7"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24107470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3988009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Прямоугольник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2"/>
            <a:ext cx="2667000" cy="365125"/>
          </a:xfrm>
        </p:spPr>
        <p:txBody>
          <a:bodyPr rtlCol="0"/>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10" name="Номер слайда 12"/>
          <p:cNvSpPr>
            <a:spLocks noGrp="1"/>
          </p:cNvSpPr>
          <p:nvPr>
            <p:ph type="sldNum" sz="quarter" idx="11"/>
          </p:nvPr>
        </p:nvSpPr>
        <p:spPr>
          <a:xfrm>
            <a:off x="0" y="4667252"/>
            <a:ext cx="1447800" cy="663575"/>
          </a:xfrm>
        </p:spPr>
        <p:txBody>
          <a:bodyPr rtlCol="0"/>
          <a:lstStyle>
            <a:lvl1pPr>
              <a:defRPr sz="2800"/>
            </a:lvl1pPr>
          </a:lstStyle>
          <a:p>
            <a:pPr>
              <a:defRPr/>
            </a:pPr>
            <a:fld id="{9E2D1061-5933-44AC-8935-B3FBEEE6C7B5}" type="slidenum">
              <a:rPr lang="ru-RU" smtClean="0"/>
              <a:pPr>
                <a:defRPr/>
              </a:pPr>
              <a:t>‹#›</a:t>
            </a:fld>
            <a:endParaRPr lang="ru-RU"/>
          </a:p>
        </p:txBody>
      </p:sp>
      <p:sp>
        <p:nvSpPr>
          <p:cNvPr id="11" name="Нижний колонтитул 13"/>
          <p:cNvSpPr>
            <a:spLocks noGrp="1"/>
          </p:cNvSpPr>
          <p:nvPr>
            <p:ph type="ftr" sz="quarter" idx="12"/>
          </p:nvPr>
        </p:nvSpPr>
        <p:spPr>
          <a:xfrm>
            <a:off x="1600200" y="6248402"/>
            <a:ext cx="4572000" cy="365125"/>
          </a:xfrm>
        </p:spPr>
        <p:txBody>
          <a:bodyPr rtlCol="0"/>
          <a:lstStyle>
            <a:lvl1pPr>
              <a:defRPr/>
            </a:lvl1pPr>
          </a:lstStyle>
          <a:p>
            <a:pPr>
              <a:defRPr/>
            </a:pPr>
            <a:endParaRPr lang="ru-RU">
              <a:solidFill>
                <a:srgbClr val="D8D8D8"/>
              </a:solidFill>
            </a:endParaRPr>
          </a:p>
        </p:txBody>
      </p:sp>
    </p:spTree>
    <p:extLst>
      <p:ext uri="{BB962C8B-B14F-4D97-AF65-F5344CB8AC3E}">
        <p14:creationId xmlns:p14="http://schemas.microsoft.com/office/powerpoint/2010/main" val="4450455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D8D8D8"/>
              </a:solidFill>
            </a:endParaRPr>
          </a:p>
        </p:txBody>
      </p:sp>
      <p:sp>
        <p:nvSpPr>
          <p:cNvPr id="6" name="Номер слайда 22"/>
          <p:cNvSpPr>
            <a:spLocks noGrp="1"/>
          </p:cNvSpPr>
          <p:nvPr>
            <p:ph type="sldNum" sz="quarter" idx="12"/>
          </p:nvPr>
        </p:nvSpPr>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8213447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2" name="Вертикальный заголовок 1"/>
          <p:cNvSpPr>
            <a:spLocks noGrp="1"/>
          </p:cNvSpPr>
          <p:nvPr>
            <p:ph type="title" orient="vert"/>
          </p:nvPr>
        </p:nvSpPr>
        <p:spPr>
          <a:xfrm>
            <a:off x="6553200" y="609602"/>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2"/>
            <a:ext cx="2209800" cy="365125"/>
          </a:xfrm>
        </p:spPr>
        <p:txBody>
          <a:bodyPr/>
          <a:lstStyle>
            <a:lvl1pPr>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8" name="Нижний колонтитул 4"/>
          <p:cNvSpPr>
            <a:spLocks noGrp="1"/>
          </p:cNvSpPr>
          <p:nvPr>
            <p:ph type="ftr" sz="quarter" idx="11"/>
          </p:nvPr>
        </p:nvSpPr>
        <p:spPr>
          <a:xfrm>
            <a:off x="457201" y="6248402"/>
            <a:ext cx="5573713" cy="365125"/>
          </a:xfrm>
        </p:spPr>
        <p:txBody>
          <a:bodyPr/>
          <a:lstStyle>
            <a:lvl1pPr>
              <a:defRPr/>
            </a:lvl1pPr>
          </a:lstStyle>
          <a:p>
            <a:pPr>
              <a:defRPr/>
            </a:pPr>
            <a:endParaRPr lang="ru-RU">
              <a:solidFill>
                <a:srgbClr val="D8D8D8"/>
              </a:solidFill>
            </a:endParaRPr>
          </a:p>
        </p:txBody>
      </p:sp>
      <p:sp>
        <p:nvSpPr>
          <p:cNvPr id="9" name="Номер слайда 5"/>
          <p:cNvSpPr>
            <a:spLocks noGrp="1"/>
          </p:cNvSpPr>
          <p:nvPr>
            <p:ph type="sldNum" sz="quarter" idx="12"/>
          </p:nvPr>
        </p:nvSpPr>
        <p:spPr>
          <a:xfrm rot="5400000">
            <a:off x="5989638" y="144464"/>
            <a:ext cx="533400" cy="244475"/>
          </a:xfrm>
        </p:spPr>
        <p:txBody>
          <a:bodyPr/>
          <a:lstStyle>
            <a:lvl1pPr>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1568229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05.03.2022</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192238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09844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1"/>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05.03.2022</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325514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9879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8"/>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8501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62901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378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1"/>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2156112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98509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345217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85089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05.03.2022</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1769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165078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8"/>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194958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195137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13582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63281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CCD9EA7-5BA9-417D-B089-66ADC0AA1DA5}" type="datetimeFigureOut">
              <a:rPr lang="ru-RU" smtClean="0"/>
              <a:pPr/>
              <a:t>05.03.2022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2F2106-9B9C-498A-8C09-E6166B3C13E1}" type="slidenum">
              <a:rPr lang="ru-RU" smtClean="0"/>
              <a:pPr/>
              <a:t>‹#›</a:t>
            </a:fld>
            <a:endParaRPr lang="ru-RU"/>
          </a:p>
        </p:txBody>
      </p:sp>
    </p:spTree>
    <p:extLst>
      <p:ext uri="{BB962C8B-B14F-4D97-AF65-F5344CB8AC3E}">
        <p14:creationId xmlns:p14="http://schemas.microsoft.com/office/powerpoint/2010/main" val="1577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bg1"/>
            </a:gs>
            <a:gs pos="77000">
              <a:schemeClr val="bg1">
                <a:lumMod val="95000"/>
              </a:schemeClr>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F2106-9B9C-498A-8C09-E6166B3C13E1}" type="slidenum">
              <a:rPr lang="ru-RU" smtClean="0"/>
              <a:pPr/>
              <a:t>‹#›</a:t>
            </a:fld>
            <a:endParaRPr lang="ru-RU"/>
          </a:p>
        </p:txBody>
      </p:sp>
    </p:spTree>
    <p:extLst>
      <p:ext uri="{BB962C8B-B14F-4D97-AF65-F5344CB8AC3E}">
        <p14:creationId xmlns:p14="http://schemas.microsoft.com/office/powerpoint/2010/main" val="5668904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4000">
              <a:schemeClr val="bg1"/>
            </a:gs>
            <a:gs pos="77000">
              <a:schemeClr val="bg1">
                <a:lumMod val="95000"/>
              </a:schemeClr>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051" name="Текст 12"/>
          <p:cNvSpPr>
            <a:spLocks noGrp="1"/>
          </p:cNvSpPr>
          <p:nvPr>
            <p:ph type="body" idx="1"/>
          </p:nvPr>
        </p:nvSpPr>
        <p:spPr bwMode="auto">
          <a:xfrm>
            <a:off x="612775" y="1600202"/>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096000" y="6248402"/>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20F77D9B-74C2-48D6-BCA8-84171B24E120}" type="datetimeFigureOut">
              <a:rPr lang="ru-RU" smtClean="0">
                <a:solidFill>
                  <a:srgbClr val="D8D8D8"/>
                </a:solidFill>
              </a:rPr>
              <a:pPr>
                <a:defRPr/>
              </a:pPr>
              <a:t>05.03.2022</a:t>
            </a:fld>
            <a:endParaRPr lang="ru-RU">
              <a:solidFill>
                <a:srgbClr val="D8D8D8"/>
              </a:solidFill>
            </a:endParaRPr>
          </a:p>
        </p:txBody>
      </p:sp>
      <p:sp>
        <p:nvSpPr>
          <p:cNvPr id="3" name="Нижний колонтитул 2"/>
          <p:cNvSpPr>
            <a:spLocks noGrp="1"/>
          </p:cNvSpPr>
          <p:nvPr>
            <p:ph type="ftr" sz="quarter" idx="3"/>
          </p:nvPr>
        </p:nvSpPr>
        <p:spPr>
          <a:xfrm>
            <a:off x="609601" y="6248402"/>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ru-RU">
              <a:solidFill>
                <a:srgbClr val="D8D8D8"/>
              </a:solidFill>
            </a:endParaRPr>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D8D8"/>
              </a:solidFill>
              <a:effectLst/>
              <a:uLnTx/>
              <a:uFillTx/>
              <a:latin typeface="Tw Cen MT"/>
              <a:ea typeface="+mn-ea"/>
              <a:cs typeface="+mn-cs"/>
            </a:endParaRPr>
          </a:p>
        </p:txBody>
      </p:sp>
      <p:sp>
        <p:nvSpPr>
          <p:cNvPr id="23" name="Номер слайда 22"/>
          <p:cNvSpPr>
            <a:spLocks noGrp="1"/>
          </p:cNvSpPr>
          <p:nvPr>
            <p:ph type="sldNum" sz="quarter" idx="4"/>
          </p:nvPr>
        </p:nvSpPr>
        <p:spPr>
          <a:xfrm>
            <a:off x="0" y="127159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E2D1061-5933-44AC-8935-B3FBEEE6C7B5}" type="slidenum">
              <a:rPr lang="ru-RU" smtClean="0"/>
              <a:pPr>
                <a:defRPr/>
              </a:pPr>
              <a:t>‹#›</a:t>
            </a:fld>
            <a:endParaRPr lang="ru-RU"/>
          </a:p>
        </p:txBody>
      </p:sp>
    </p:spTree>
    <p:extLst>
      <p:ext uri="{BB962C8B-B14F-4D97-AF65-F5344CB8AC3E}">
        <p14:creationId xmlns:p14="http://schemas.microsoft.com/office/powerpoint/2010/main" val="31589229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CD9EA7-5BA9-417D-B089-66ADC0AA1DA5}" type="datetimeFigureOut">
              <a:rPr lang="ru-RU" smtClean="0"/>
              <a:pPr/>
              <a:t>05.03.2022</a:t>
            </a:fld>
            <a:endParaRPr lang="ru-RU"/>
          </a:p>
        </p:txBody>
      </p:sp>
      <p:sp>
        <p:nvSpPr>
          <p:cNvPr id="5" name="Нижний колонтитул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F2106-9B9C-498A-8C09-E6166B3C13E1}" type="slidenum">
              <a:rPr lang="ru-RU" smtClean="0"/>
              <a:pPr/>
              <a:t>‹#›</a:t>
            </a:fld>
            <a:endParaRPr lang="ru-RU"/>
          </a:p>
        </p:txBody>
      </p:sp>
    </p:spTree>
    <p:extLst>
      <p:ext uri="{BB962C8B-B14F-4D97-AF65-F5344CB8AC3E}">
        <p14:creationId xmlns:p14="http://schemas.microsoft.com/office/powerpoint/2010/main" val="24073021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hyperlink" Target="http://www.consultant.ru/document/cons_doc_LAW_14230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EAEAEA"/>
            </a:gs>
            <a:gs pos="53000">
              <a:srgbClr val="FFFFFF"/>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714488"/>
            <a:ext cx="8501122" cy="4000528"/>
          </a:xfrm>
        </p:spPr>
        <p:txBody>
          <a:bodyPr anchor="ctr"/>
          <a:lstStyle/>
          <a:p>
            <a:pPr algn="ctr"/>
            <a:r>
              <a:rPr lang="ru-RU" b="1" dirty="0" smtClean="0">
                <a:solidFill>
                  <a:schemeClr val="accent1"/>
                </a:solidFill>
                <a:latin typeface="Monotype Corsiva" panose="03010101010201010101" pitchFamily="66" charset="0"/>
              </a:rPr>
              <a:t>Родительское собрание </a:t>
            </a:r>
            <a:r>
              <a:rPr lang="ru-RU" sz="3600" b="1" dirty="0" smtClean="0">
                <a:solidFill>
                  <a:schemeClr val="accent1"/>
                </a:solidFill>
              </a:rPr>
              <a:t/>
            </a:r>
            <a:br>
              <a:rPr lang="ru-RU" sz="3600" b="1" dirty="0" smtClean="0">
                <a:solidFill>
                  <a:schemeClr val="accent1"/>
                </a:solidFill>
              </a:rPr>
            </a:br>
            <a:endParaRPr lang="ru-RU" sz="3600" b="1" dirty="0">
              <a:solidFill>
                <a:schemeClr val="accent1"/>
              </a:solidFill>
            </a:endParaRPr>
          </a:p>
        </p:txBody>
      </p:sp>
      <p:sp>
        <p:nvSpPr>
          <p:cNvPr id="3" name="Подзаголовок 2"/>
          <p:cNvSpPr>
            <a:spLocks noGrp="1"/>
          </p:cNvSpPr>
          <p:nvPr>
            <p:ph type="subTitle" idx="1"/>
          </p:nvPr>
        </p:nvSpPr>
        <p:spPr/>
        <p:txBody>
          <a:bodyPr>
            <a:normAutofit/>
          </a:bodyPr>
          <a:lstStyle/>
          <a:p>
            <a:pPr algn="r"/>
            <a:r>
              <a:rPr lang="ru-RU" sz="2000" b="1" dirty="0" smtClean="0"/>
              <a:t>2021/2022 </a:t>
            </a:r>
            <a:r>
              <a:rPr lang="ru-RU" sz="2000" b="1" dirty="0"/>
              <a:t>учебный год</a:t>
            </a:r>
          </a:p>
        </p:txBody>
      </p:sp>
      <p:pic>
        <p:nvPicPr>
          <p:cNvPr id="4" name="Picture 2" descr="C:\Users\Dolzhenkova-NI\Desktop\Логотип\ЛОГО_КИРО_уточ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134564"/>
            <a:ext cx="2052607" cy="1494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7158" y="3929066"/>
            <a:ext cx="8429684" cy="1697068"/>
          </a:xfrm>
          <a:prstGeom prst="rect">
            <a:avLst/>
          </a:prstGeom>
          <a:noFill/>
        </p:spPr>
        <p:txBody>
          <a:bodyPr wrap="square" rtlCol="0">
            <a:spAutoFit/>
          </a:bodyPr>
          <a:lstStyle/>
          <a:p>
            <a:pPr algn="ctr">
              <a:lnSpc>
                <a:spcPct val="150000"/>
              </a:lnSpc>
            </a:pPr>
            <a:r>
              <a:rPr lang="ru-RU" sz="2400" b="1" dirty="0">
                <a:solidFill>
                  <a:srgbClr val="002060"/>
                </a:solidFill>
              </a:rPr>
              <a:t>«Выбор родителями </a:t>
            </a:r>
            <a:r>
              <a:rPr lang="ru-RU" sz="2400" b="1" dirty="0" smtClean="0">
                <a:solidFill>
                  <a:srgbClr val="002060"/>
                </a:solidFill>
              </a:rPr>
              <a:t>учащихся </a:t>
            </a:r>
            <a:r>
              <a:rPr lang="ru-RU" sz="2400" b="1" dirty="0">
                <a:solidFill>
                  <a:srgbClr val="002060"/>
                </a:solidFill>
              </a:rPr>
              <a:t>3-х классов общеобразовательной организации </a:t>
            </a:r>
            <a:r>
              <a:rPr lang="ru-RU" sz="2400" b="1" dirty="0" smtClean="0">
                <a:solidFill>
                  <a:srgbClr val="002060"/>
                </a:solidFill>
              </a:rPr>
              <a:t>модуля учебного предмета </a:t>
            </a:r>
            <a:r>
              <a:rPr lang="ru-RU" sz="2400" b="1" dirty="0">
                <a:solidFill>
                  <a:srgbClr val="002060"/>
                </a:solidFill>
              </a:rPr>
              <a:t>«Основы религиозных культур и светской этики</a:t>
            </a:r>
            <a:r>
              <a:rPr lang="ru-RU" sz="2400" b="1" dirty="0" smtClean="0">
                <a:solidFill>
                  <a:srgbClr val="002060"/>
                </a:solidFill>
              </a:rPr>
              <a:t>»</a:t>
            </a:r>
          </a:p>
        </p:txBody>
      </p:sp>
    </p:spTree>
    <p:extLst>
      <p:ext uri="{BB962C8B-B14F-4D97-AF65-F5344CB8AC3E}">
        <p14:creationId xmlns:p14="http://schemas.microsoft.com/office/powerpoint/2010/main" val="291139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 Епархиальное Управление\10. Отделы епархии\1.ОРОиК\ОРКСЭ 2021\Инфографика\Fin\5   11.02.21 .jpg"/>
          <p:cNvPicPr/>
          <p:nvPr/>
        </p:nvPicPr>
        <p:blipFill>
          <a:blip r:embed="rId3" cstate="print">
            <a:extLst>
              <a:ext uri="{28A0092B-C50C-407E-A947-70E740481C1C}">
                <a14:useLocalDpi xmlns:a14="http://schemas.microsoft.com/office/drawing/2010/main" val="0"/>
              </a:ext>
            </a:extLst>
          </a:blip>
          <a:srcRect r="-2400" b="27083"/>
          <a:stretch>
            <a:fillRect/>
          </a:stretch>
        </p:blipFill>
        <p:spPr bwMode="auto">
          <a:xfrm>
            <a:off x="0" y="0"/>
            <a:ext cx="9144000" cy="5000636"/>
          </a:xfrm>
          <a:prstGeom prst="rect">
            <a:avLst/>
          </a:prstGeom>
          <a:noFill/>
          <a:ln>
            <a:noFill/>
          </a:ln>
        </p:spPr>
      </p:pic>
      <p:sp>
        <p:nvSpPr>
          <p:cNvPr id="3" name="TextBox 2"/>
          <p:cNvSpPr txBox="1"/>
          <p:nvPr/>
        </p:nvSpPr>
        <p:spPr>
          <a:xfrm>
            <a:off x="357158" y="5072074"/>
            <a:ext cx="3566770" cy="707886"/>
          </a:xfrm>
          <a:prstGeom prst="rect">
            <a:avLst/>
          </a:prstGeom>
          <a:solidFill>
            <a:srgbClr val="A50021"/>
          </a:solidFill>
        </p:spPr>
        <p:txBody>
          <a:bodyPr wrap="square" rtlCol="0">
            <a:spAutoFit/>
          </a:bodyPr>
          <a:lstStyle/>
          <a:p>
            <a:pPr algn="ctr"/>
            <a:r>
              <a:rPr lang="ru-RU" sz="2000" dirty="0" smtClean="0">
                <a:solidFill>
                  <a:schemeClr val="bg1">
                    <a:lumMod val="75000"/>
                  </a:schemeClr>
                </a:solidFill>
              </a:rPr>
              <a:t>Основы религиозных культур народов России</a:t>
            </a:r>
            <a:endParaRPr lang="ru-RU" sz="2000" dirty="0">
              <a:solidFill>
                <a:schemeClr val="bg1">
                  <a:lumMod val="75000"/>
                </a:schemeClr>
              </a:solidFill>
            </a:endParaRPr>
          </a:p>
        </p:txBody>
      </p:sp>
      <p:sp>
        <p:nvSpPr>
          <p:cNvPr id="4" name="TextBox 3"/>
          <p:cNvSpPr txBox="1"/>
          <p:nvPr/>
        </p:nvSpPr>
        <p:spPr>
          <a:xfrm>
            <a:off x="142844" y="5786454"/>
            <a:ext cx="4357718" cy="1015663"/>
          </a:xfrm>
          <a:prstGeom prst="rect">
            <a:avLst/>
          </a:prstGeom>
          <a:noFill/>
        </p:spPr>
        <p:txBody>
          <a:bodyPr wrap="square" rtlCol="0">
            <a:spAutoFit/>
          </a:bodyPr>
          <a:lstStyle/>
          <a:p>
            <a:pPr algn="ctr"/>
            <a:r>
              <a:rPr lang="ru-RU" sz="2000" b="1" dirty="0" smtClean="0">
                <a:solidFill>
                  <a:schemeClr val="tx1">
                    <a:lumMod val="65000"/>
                    <a:lumOff val="35000"/>
                  </a:schemeClr>
                </a:solidFill>
              </a:rPr>
              <a:t>Модуль повествовательно излагает (перечисляет) существующие в России религии</a:t>
            </a:r>
            <a:endParaRPr lang="ru-RU" sz="2000" b="1" dirty="0">
              <a:solidFill>
                <a:schemeClr val="tx1">
                  <a:lumMod val="65000"/>
                  <a:lumOff val="35000"/>
                </a:schemeClr>
              </a:solidFill>
            </a:endParaRPr>
          </a:p>
        </p:txBody>
      </p:sp>
      <p:sp>
        <p:nvSpPr>
          <p:cNvPr id="5" name="TextBox 4"/>
          <p:cNvSpPr txBox="1"/>
          <p:nvPr/>
        </p:nvSpPr>
        <p:spPr>
          <a:xfrm>
            <a:off x="8072462" y="3786190"/>
            <a:ext cx="714380" cy="2585323"/>
          </a:xfrm>
          <a:prstGeom prst="rect">
            <a:avLst/>
          </a:prstGeom>
          <a:noFill/>
        </p:spPr>
        <p:txBody>
          <a:bodyPr wrap="square" rtlCol="0">
            <a:spAutoFit/>
          </a:bodyPr>
          <a:lstStyle/>
          <a:p>
            <a:pPr algn="ctr"/>
            <a:r>
              <a:rPr lang="ru-RU" b="1" dirty="0" smtClean="0">
                <a:solidFill>
                  <a:schemeClr val="tx1">
                    <a:lumMod val="50000"/>
                    <a:lumOff val="50000"/>
                  </a:schemeClr>
                </a:solidFill>
              </a:rPr>
              <a:t>О</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Р</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К</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С</a:t>
            </a:r>
          </a:p>
          <a:p>
            <a:pPr algn="ctr"/>
            <a:endParaRPr lang="ru-RU" b="1" dirty="0" smtClean="0">
              <a:solidFill>
                <a:schemeClr val="tx1">
                  <a:lumMod val="50000"/>
                  <a:lumOff val="50000"/>
                </a:schemeClr>
              </a:solidFill>
            </a:endParaRPr>
          </a:p>
          <a:p>
            <a:pPr algn="ctr"/>
            <a:r>
              <a:rPr lang="ru-RU" b="1" dirty="0" smtClean="0">
                <a:solidFill>
                  <a:schemeClr val="tx1">
                    <a:lumMod val="50000"/>
                    <a:lumOff val="50000"/>
                  </a:schemeClr>
                </a:solidFill>
              </a:rPr>
              <a:t>Э</a:t>
            </a:r>
            <a:endParaRPr lang="ru-RU"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 Епархиальное Управление\10. Отделы епархии\1.ОРОиК\ОРКСЭ 2021\Инфографика\Fin\4   11.02.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2633" y="0"/>
            <a:ext cx="4857784" cy="1312666"/>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700" b="1" dirty="0">
                <a:solidFill>
                  <a:srgbClr val="262014"/>
                </a:solidFill>
                <a:latin typeface="Calibri" panose="020F0502020204030204" pitchFamily="34" charset="0"/>
              </a:rPr>
              <a:t>Учебный модуль </a:t>
            </a:r>
            <a:br>
              <a:rPr lang="ru-RU" sz="2700" b="1" dirty="0">
                <a:solidFill>
                  <a:srgbClr val="262014"/>
                </a:solidFill>
                <a:latin typeface="Calibri" panose="020F0502020204030204" pitchFamily="34" charset="0"/>
              </a:rPr>
            </a:br>
            <a:r>
              <a:rPr lang="ru-RU" sz="2700" b="1" dirty="0">
                <a:solidFill>
                  <a:srgbClr val="262014"/>
                </a:solidFill>
                <a:latin typeface="Calibri" panose="020F0502020204030204" pitchFamily="34" charset="0"/>
              </a:rPr>
              <a:t>«Основы исламской культуры»</a:t>
            </a:r>
            <a:br>
              <a:rPr lang="ru-RU" sz="2700" b="1" dirty="0">
                <a:solidFill>
                  <a:srgbClr val="262014"/>
                </a:solidFill>
                <a:latin typeface="Calibri" panose="020F0502020204030204" pitchFamily="34" charset="0"/>
              </a:rPr>
            </a:br>
            <a:endParaRPr lang="ru-RU" sz="2700" b="1" dirty="0">
              <a:solidFill>
                <a:srgbClr val="262014"/>
              </a:solidFill>
              <a:latin typeface="Calibri" panose="020F0502020204030204" pitchFamily="34" charset="0"/>
            </a:endParaRPr>
          </a:p>
        </p:txBody>
      </p:sp>
      <p:sp>
        <p:nvSpPr>
          <p:cNvPr id="4" name="TextBox 3"/>
          <p:cNvSpPr txBox="1"/>
          <p:nvPr/>
        </p:nvSpPr>
        <p:spPr>
          <a:xfrm>
            <a:off x="4315282" y="1158920"/>
            <a:ext cx="4392487" cy="5509200"/>
          </a:xfrm>
          <a:prstGeom prst="rect">
            <a:avLst/>
          </a:prstGeom>
          <a:noFill/>
        </p:spPr>
        <p:txBody>
          <a:bodyPr wrap="square" rtlCol="0">
            <a:spAutoFit/>
          </a:bodyPr>
          <a:lstStyle/>
          <a:p>
            <a:pPr algn="just"/>
            <a:r>
              <a:rPr lang="ru-RU" sz="2200" dirty="0">
                <a:latin typeface="Calibri" pitchFamily="34" charset="0"/>
                <a:cs typeface="Calibri" pitchFamily="34" charset="0"/>
              </a:rPr>
              <a:t>Знакомит школьников  с основам духовно-нравственной культуры ислама.</a:t>
            </a:r>
          </a:p>
          <a:p>
            <a:pPr algn="just"/>
            <a:r>
              <a:rPr lang="ru-RU" sz="2200" dirty="0">
                <a:latin typeface="Calibri" pitchFamily="34" charset="0"/>
                <a:cs typeface="Calibri" pitchFamily="34" charset="0"/>
              </a:rPr>
              <a:t>Учащиеся узнают: </a:t>
            </a:r>
          </a:p>
          <a:p>
            <a:pPr marL="342900" indent="-342900" algn="just">
              <a:buSzPct val="135000"/>
              <a:buBlip>
                <a:blip r:embed="rId3"/>
              </a:buBlip>
            </a:pPr>
            <a:r>
              <a:rPr lang="ru-RU" sz="2200" b="1" dirty="0">
                <a:latin typeface="Calibri" pitchFamily="34" charset="0"/>
                <a:cs typeface="Calibri" pitchFamily="34" charset="0"/>
              </a:rPr>
              <a:t>о жизни пророка Мухаммада; </a:t>
            </a:r>
          </a:p>
          <a:p>
            <a:pPr marL="342900" indent="-342900" algn="just">
              <a:buSzPct val="135000"/>
              <a:buBlip>
                <a:blip r:embed="rId3"/>
              </a:buBlip>
            </a:pPr>
            <a:r>
              <a:rPr lang="ru-RU" sz="2200" b="1" dirty="0">
                <a:latin typeface="Calibri" pitchFamily="34" charset="0"/>
                <a:cs typeface="Calibri" pitchFamily="34" charset="0"/>
              </a:rPr>
              <a:t>об истории появления, </a:t>
            </a:r>
          </a:p>
          <a:p>
            <a:pPr marL="342900" indent="-342900" algn="just">
              <a:buSzPct val="135000"/>
              <a:buBlip>
                <a:blip r:embed="rId3"/>
              </a:buBlip>
            </a:pPr>
            <a:r>
              <a:rPr lang="ru-RU" sz="2200" b="1" dirty="0">
                <a:latin typeface="Calibri" pitchFamily="34" charset="0"/>
                <a:cs typeface="Calibri" pitchFamily="34" charset="0"/>
              </a:rPr>
              <a:t>основах ислама и исламской этики, </a:t>
            </a:r>
          </a:p>
          <a:p>
            <a:pPr marL="342900" indent="-342900" algn="just">
              <a:buSzPct val="135000"/>
              <a:buBlip>
                <a:blip r:embed="rId3"/>
              </a:buBlip>
            </a:pPr>
            <a:r>
              <a:rPr lang="ru-RU" sz="2200" b="1" dirty="0">
                <a:latin typeface="Calibri" pitchFamily="34" charset="0"/>
                <a:cs typeface="Calibri" pitchFamily="34" charset="0"/>
              </a:rPr>
              <a:t>об обязанностях мусульман</a:t>
            </a:r>
            <a:r>
              <a:rPr lang="ru-RU" sz="2200" dirty="0">
                <a:latin typeface="Calibri" pitchFamily="34" charset="0"/>
                <a:cs typeface="Calibri" pitchFamily="34" charset="0"/>
              </a:rPr>
              <a:t>.</a:t>
            </a:r>
          </a:p>
          <a:p>
            <a:pPr algn="just"/>
            <a:r>
              <a:rPr lang="ru-RU" sz="2200" dirty="0" smtClean="0">
                <a:latin typeface="Calibri" pitchFamily="34" charset="0"/>
                <a:cs typeface="Calibri" pitchFamily="34" charset="0"/>
              </a:rPr>
              <a:t>Обращаясь </a:t>
            </a:r>
            <a:r>
              <a:rPr lang="ru-RU" sz="2200" dirty="0">
                <a:latin typeface="Calibri" pitchFamily="34" charset="0"/>
                <a:cs typeface="Calibri" pitchFamily="34" charset="0"/>
              </a:rPr>
              <a:t>к Корану и Сунне, учащиеся узнают о значении этих книг как источника нравственности. </a:t>
            </a:r>
          </a:p>
          <a:p>
            <a:pPr algn="just"/>
            <a:r>
              <a:rPr lang="ru-RU" sz="2200" dirty="0">
                <a:latin typeface="Calibri" pitchFamily="34" charset="0"/>
                <a:cs typeface="Calibri" pitchFamily="34" charset="0"/>
              </a:rPr>
              <a:t>Особое место в содержании модуля уделяется </a:t>
            </a:r>
            <a:r>
              <a:rPr lang="ru-RU" sz="2200" b="1" dirty="0">
                <a:latin typeface="Calibri" pitchFamily="34" charset="0"/>
                <a:cs typeface="Calibri" pitchFamily="34" charset="0"/>
              </a:rPr>
              <a:t>жизни мусульман в современной России</a:t>
            </a:r>
            <a:endParaRPr lang="ru-RU" sz="2200" dirty="0">
              <a:latin typeface="Calibri" pitchFamily="34" charset="0"/>
              <a:cs typeface="Calibri" pitchFamily="34" charset="0"/>
            </a:endParaRPr>
          </a:p>
        </p:txBody>
      </p:sp>
      <p:pic>
        <p:nvPicPr>
          <p:cNvPr id="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0956" y="836712"/>
            <a:ext cx="3894326" cy="5201709"/>
          </a:xfrm>
          <a:prstGeom prst="rect">
            <a:avLst/>
          </a:prstGeom>
          <a:ln>
            <a:noFill/>
          </a:ln>
          <a:effectLst/>
          <a:scene3d>
            <a:camera prst="perspectiveContrastingLeftFacing">
              <a:rot lat="300000" lon="19800000" rev="0"/>
            </a:camera>
            <a:lightRig rig="threePt" dir="t">
              <a:rot lat="0" lon="0" rev="2700000"/>
            </a:lightRig>
          </a:scene3d>
          <a:sp3d>
            <a:bevelT w="63500" h="50800"/>
          </a:sp3d>
          <a:extLst/>
        </p:spPr>
      </p:pic>
    </p:spTree>
    <p:extLst>
      <p:ext uri="{BB962C8B-B14F-4D97-AF65-F5344CB8AC3E}">
        <p14:creationId xmlns:p14="http://schemas.microsoft.com/office/powerpoint/2010/main" val="121545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51" y="116632"/>
            <a:ext cx="509776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800" b="1" dirty="0">
                <a:solidFill>
                  <a:schemeClr val="tx2">
                    <a:lumMod val="50000"/>
                  </a:schemeClr>
                </a:solidFill>
                <a:latin typeface="Calibri" panose="020F0502020204030204" pitchFamily="34" charset="0"/>
              </a:rPr>
              <a:t>Учебный модуль</a:t>
            </a:r>
            <a:br>
              <a:rPr lang="ru-RU" sz="2800" b="1" dirty="0">
                <a:solidFill>
                  <a:schemeClr val="tx2">
                    <a:lumMod val="50000"/>
                  </a:schemeClr>
                </a:solidFill>
                <a:latin typeface="Calibri" panose="020F0502020204030204" pitchFamily="34" charset="0"/>
              </a:rPr>
            </a:br>
            <a:r>
              <a:rPr lang="ru-RU" sz="2800" b="1" dirty="0">
                <a:solidFill>
                  <a:schemeClr val="tx2">
                    <a:lumMod val="50000"/>
                  </a:schemeClr>
                </a:solidFill>
                <a:latin typeface="Calibri" panose="020F0502020204030204" pitchFamily="34" charset="0"/>
              </a:rPr>
              <a:t> «Основы иудейской культуры»</a:t>
            </a:r>
            <a:br>
              <a:rPr lang="ru-RU" sz="2800" b="1" dirty="0">
                <a:solidFill>
                  <a:schemeClr val="tx2">
                    <a:lumMod val="50000"/>
                  </a:schemeClr>
                </a:solidFill>
                <a:latin typeface="Calibri" panose="020F0502020204030204" pitchFamily="34" charset="0"/>
              </a:rPr>
            </a:br>
            <a:endParaRPr lang="ru-RU" sz="2800" b="1" dirty="0">
              <a:solidFill>
                <a:schemeClr val="tx2">
                  <a:lumMod val="50000"/>
                </a:schemeClr>
              </a:solidFill>
              <a:latin typeface="Calibri" panose="020F0502020204030204" pitchFamily="34" charset="0"/>
            </a:endParaRPr>
          </a:p>
        </p:txBody>
      </p:sp>
      <p:sp>
        <p:nvSpPr>
          <p:cNvPr id="3" name="Объект 2"/>
          <p:cNvSpPr>
            <a:spLocks noGrp="1"/>
          </p:cNvSpPr>
          <p:nvPr>
            <p:ph idx="1"/>
          </p:nvPr>
        </p:nvSpPr>
        <p:spPr>
          <a:xfrm>
            <a:off x="251520" y="1628800"/>
            <a:ext cx="4536504" cy="4608512"/>
          </a:xfrm>
        </p:spPr>
        <p:txBody>
          <a:bodyPr>
            <a:normAutofit/>
          </a:bodyPr>
          <a:lstStyle/>
          <a:p>
            <a:pPr marL="0" indent="0" algn="just">
              <a:buNone/>
            </a:pPr>
            <a:r>
              <a:rPr lang="ru-RU" sz="2200" dirty="0">
                <a:latin typeface="Calibri" pitchFamily="34" charset="0"/>
                <a:cs typeface="Calibri" pitchFamily="34" charset="0"/>
              </a:rPr>
              <a:t>Знакомит школьников  с</a:t>
            </a:r>
          </a:p>
          <a:p>
            <a:pPr algn="just">
              <a:buSzPct val="135000"/>
              <a:buBlip>
                <a:blip r:embed="rId3"/>
              </a:buBlip>
            </a:pPr>
            <a:r>
              <a:rPr lang="ru-RU" sz="2200" b="1" dirty="0" smtClean="0">
                <a:latin typeface="Calibri" pitchFamily="34" charset="0"/>
                <a:cs typeface="Calibri" pitchFamily="34" charset="0"/>
              </a:rPr>
              <a:t>  </a:t>
            </a:r>
            <a:r>
              <a:rPr lang="ru-RU" sz="2200" b="1" dirty="0">
                <a:latin typeface="Calibri" pitchFamily="34" charset="0"/>
                <a:cs typeface="Calibri" pitchFamily="34" charset="0"/>
              </a:rPr>
              <a:t>иудейскими духовно-нравственными традициями культуры и религии,</a:t>
            </a:r>
          </a:p>
          <a:p>
            <a:pPr algn="just">
              <a:buSzPct val="135000"/>
              <a:buBlip>
                <a:blip r:embed="rId3"/>
              </a:buBlip>
            </a:pPr>
            <a:r>
              <a:rPr lang="ru-RU" sz="2200" b="1" dirty="0">
                <a:latin typeface="Calibri" pitchFamily="34" charset="0"/>
                <a:cs typeface="Calibri" pitchFamily="34" charset="0"/>
              </a:rPr>
              <a:t>  становлением личности иудея и его поведения в повседневной жизни</a:t>
            </a:r>
            <a:r>
              <a:rPr lang="ru-RU" sz="2200" dirty="0">
                <a:latin typeface="Calibri" pitchFamily="34" charset="0"/>
                <a:cs typeface="Calibri" pitchFamily="34" charset="0"/>
              </a:rPr>
              <a:t>. </a:t>
            </a:r>
          </a:p>
          <a:p>
            <a:pPr marL="0" indent="0" algn="just">
              <a:buNone/>
            </a:pPr>
            <a:r>
              <a:rPr lang="ru-RU" sz="2200" dirty="0" smtClean="0">
                <a:latin typeface="Calibri" pitchFamily="34" charset="0"/>
                <a:cs typeface="Calibri" pitchFamily="34" charset="0"/>
              </a:rPr>
              <a:t>Школьники </a:t>
            </a:r>
            <a:r>
              <a:rPr lang="ru-RU" sz="2200" dirty="0">
                <a:latin typeface="Calibri" pitchFamily="34" charset="0"/>
                <a:cs typeface="Calibri" pitchFamily="34" charset="0"/>
              </a:rPr>
              <a:t>узнают  о влиянии иудейской культуры на историю еврейского народа и мировые религии – христианство и ислам.</a:t>
            </a:r>
          </a:p>
          <a:p>
            <a:pPr marL="0" indent="0" algn="just">
              <a:buNone/>
            </a:pPr>
            <a:r>
              <a:rPr lang="ru-RU" sz="2200" dirty="0">
                <a:latin typeface="Calibri" pitchFamily="34" charset="0"/>
                <a:cs typeface="Calibri" pitchFamily="34" charset="0"/>
              </a:rPr>
              <a:t>На занятиях учащиеся знакомятся с особенностями иудаизма в России</a:t>
            </a:r>
          </a:p>
        </p:txBody>
      </p:sp>
      <p:pic>
        <p:nvPicPr>
          <p:cNvPr id="5"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32958" y="1052736"/>
            <a:ext cx="4260102" cy="4371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LeftFacing"/>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4137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420" y="188640"/>
            <a:ext cx="4896544"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gn="ctr"/>
            <a:r>
              <a:rPr lang="ru-RU" sz="2800" b="1" dirty="0">
                <a:solidFill>
                  <a:srgbClr val="262014"/>
                </a:solidFill>
                <a:latin typeface="Calibri" panose="020F0502020204030204" pitchFamily="34" charset="0"/>
              </a:rPr>
              <a:t/>
            </a:r>
            <a:br>
              <a:rPr lang="ru-RU" sz="2800" b="1" dirty="0">
                <a:solidFill>
                  <a:srgbClr val="262014"/>
                </a:solidFill>
                <a:latin typeface="Calibri" panose="020F0502020204030204" pitchFamily="34" charset="0"/>
              </a:rPr>
            </a:br>
            <a:r>
              <a:rPr lang="ru-RU" sz="2800" b="1" dirty="0">
                <a:solidFill>
                  <a:schemeClr val="tx2">
                    <a:lumMod val="50000"/>
                  </a:schemeClr>
                </a:solidFill>
                <a:latin typeface="Calibri" panose="020F0502020204030204" pitchFamily="34" charset="0"/>
              </a:rPr>
              <a:t>Учебный модуль </a:t>
            </a:r>
            <a:br>
              <a:rPr lang="ru-RU" sz="2800" b="1" dirty="0">
                <a:solidFill>
                  <a:schemeClr val="tx2">
                    <a:lumMod val="50000"/>
                  </a:schemeClr>
                </a:solidFill>
                <a:latin typeface="Calibri" panose="020F0502020204030204" pitchFamily="34" charset="0"/>
              </a:rPr>
            </a:br>
            <a:r>
              <a:rPr lang="ru-RU" sz="2800" b="1" dirty="0">
                <a:solidFill>
                  <a:schemeClr val="tx2">
                    <a:lumMod val="50000"/>
                  </a:schemeClr>
                </a:solidFill>
                <a:latin typeface="Calibri" panose="020F0502020204030204" pitchFamily="34" charset="0"/>
              </a:rPr>
              <a:t>«Основы буддийской культуры»</a:t>
            </a:r>
            <a:br>
              <a:rPr lang="ru-RU" sz="2800" b="1" dirty="0">
                <a:solidFill>
                  <a:schemeClr val="tx2">
                    <a:lumMod val="50000"/>
                  </a:schemeClr>
                </a:solidFill>
                <a:latin typeface="Calibri" panose="020F0502020204030204" pitchFamily="34" charset="0"/>
              </a:rPr>
            </a:br>
            <a:endParaRPr lang="ru-RU" sz="2800" b="1" dirty="0">
              <a:solidFill>
                <a:schemeClr val="tx2">
                  <a:lumMod val="50000"/>
                </a:schemeClr>
              </a:solidFill>
              <a:latin typeface="Calibri" panose="020F0502020204030204" pitchFamily="34" charset="0"/>
            </a:endParaRPr>
          </a:p>
        </p:txBody>
      </p:sp>
      <p:sp>
        <p:nvSpPr>
          <p:cNvPr id="3" name="Объект 2"/>
          <p:cNvSpPr>
            <a:spLocks noGrp="1"/>
          </p:cNvSpPr>
          <p:nvPr>
            <p:ph idx="1"/>
          </p:nvPr>
        </p:nvSpPr>
        <p:spPr>
          <a:xfrm>
            <a:off x="373078" y="1627066"/>
            <a:ext cx="5063017" cy="5230934"/>
          </a:xfrm>
        </p:spPr>
        <p:txBody>
          <a:bodyPr>
            <a:normAutofit/>
          </a:bodyPr>
          <a:lstStyle/>
          <a:p>
            <a:pPr marL="0" indent="0" algn="just">
              <a:buNone/>
            </a:pPr>
            <a:r>
              <a:rPr lang="ru-RU" sz="2200" dirty="0">
                <a:latin typeface="Calibri" pitchFamily="34" charset="0"/>
                <a:cs typeface="Calibri" pitchFamily="34" charset="0"/>
              </a:rPr>
              <a:t>Знакомит учащихся с великим духовным наследием буддийской культуры.</a:t>
            </a:r>
          </a:p>
          <a:p>
            <a:pPr marL="0" indent="0" algn="just">
              <a:buNone/>
            </a:pPr>
            <a:r>
              <a:rPr lang="ru-RU" sz="2200" dirty="0">
                <a:latin typeface="Calibri" pitchFamily="34" charset="0"/>
                <a:cs typeface="Calibri" pitchFamily="34" charset="0"/>
              </a:rPr>
              <a:t> Школьники узнают об: </a:t>
            </a:r>
          </a:p>
          <a:p>
            <a:pPr algn="just">
              <a:buSzPct val="135000"/>
              <a:buBlip>
                <a:blip r:embed="rId3"/>
              </a:buBlip>
            </a:pPr>
            <a:r>
              <a:rPr lang="ru-RU" sz="2200" b="1" dirty="0">
                <a:latin typeface="Calibri" pitchFamily="34" charset="0"/>
                <a:cs typeface="Calibri" pitchFamily="34" charset="0"/>
              </a:rPr>
              <a:t>  основах буддийской культуры</a:t>
            </a:r>
          </a:p>
          <a:p>
            <a:pPr algn="just">
              <a:buSzPct val="135000"/>
              <a:buBlip>
                <a:blip r:embed="rId3"/>
              </a:buBlip>
            </a:pPr>
            <a:r>
              <a:rPr lang="ru-RU" sz="2200" b="1" dirty="0">
                <a:latin typeface="Calibri" pitchFamily="34" charset="0"/>
                <a:cs typeface="Calibri" pitchFamily="34" charset="0"/>
              </a:rPr>
              <a:t>  основателях </a:t>
            </a:r>
          </a:p>
          <a:p>
            <a:pPr algn="just">
              <a:buSzPct val="135000"/>
              <a:buBlip>
                <a:blip r:embed="rId3"/>
              </a:buBlip>
            </a:pPr>
            <a:r>
              <a:rPr lang="ru-RU" sz="2200" b="1" dirty="0">
                <a:latin typeface="Calibri" pitchFamily="34" charset="0"/>
                <a:cs typeface="Calibri" pitchFamily="34" charset="0"/>
              </a:rPr>
              <a:t>  ритуалах</a:t>
            </a:r>
          </a:p>
          <a:p>
            <a:pPr algn="just">
              <a:buSzPct val="135000"/>
              <a:buBlip>
                <a:blip r:embed="rId3"/>
              </a:buBlip>
            </a:pPr>
            <a:r>
              <a:rPr lang="ru-RU" sz="2200" b="1" dirty="0">
                <a:latin typeface="Calibri" pitchFamily="34" charset="0"/>
                <a:cs typeface="Calibri" pitchFamily="34" charset="0"/>
              </a:rPr>
              <a:t>  святынях</a:t>
            </a:r>
          </a:p>
          <a:p>
            <a:pPr algn="just">
              <a:buSzPct val="135000"/>
              <a:buBlip>
                <a:blip r:embed="rId3"/>
              </a:buBlip>
            </a:pPr>
            <a:r>
              <a:rPr lang="ru-RU" sz="2200" b="1" dirty="0">
                <a:latin typeface="Calibri" pitchFamily="34" charset="0"/>
                <a:cs typeface="Calibri" pitchFamily="34" charset="0"/>
              </a:rPr>
              <a:t>  праздниках</a:t>
            </a:r>
          </a:p>
          <a:p>
            <a:pPr algn="just">
              <a:buSzPct val="135000"/>
              <a:buBlip>
                <a:blip r:embed="rId3"/>
              </a:buBlip>
            </a:pPr>
            <a:r>
              <a:rPr lang="ru-RU" sz="2200" b="1" dirty="0">
                <a:latin typeface="Calibri" pitchFamily="34" charset="0"/>
                <a:cs typeface="Calibri" pitchFamily="34" charset="0"/>
              </a:rPr>
              <a:t>  искусстве</a:t>
            </a:r>
          </a:p>
          <a:p>
            <a:pPr algn="just">
              <a:buSzPct val="135000"/>
              <a:buBlip>
                <a:blip r:embed="rId3"/>
              </a:buBlip>
            </a:pPr>
            <a:r>
              <a:rPr lang="ru-RU" sz="2200" b="1" dirty="0">
                <a:latin typeface="Calibri" pitchFamily="34" charset="0"/>
                <a:cs typeface="Calibri" pitchFamily="34" charset="0"/>
              </a:rPr>
              <a:t>  </a:t>
            </a:r>
            <a:r>
              <a:rPr lang="ru-RU" sz="2200" b="1" dirty="0" smtClean="0">
                <a:latin typeface="Calibri" pitchFamily="34" charset="0"/>
                <a:cs typeface="Calibri" pitchFamily="34" charset="0"/>
              </a:rPr>
              <a:t>буддийских духовных  </a:t>
            </a:r>
            <a:r>
              <a:rPr lang="ru-RU" sz="2200" b="1" dirty="0">
                <a:latin typeface="Calibri" pitchFamily="34" charset="0"/>
                <a:cs typeface="Calibri" pitchFamily="34" charset="0"/>
              </a:rPr>
              <a:t>традициях</a:t>
            </a:r>
            <a:endParaRPr lang="ru-RU" sz="2200" dirty="0">
              <a:latin typeface="Calibri" pitchFamily="34" charset="0"/>
              <a:cs typeface="Calibri" pitchFamily="34" charset="0"/>
            </a:endParaRPr>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04048" y="1367770"/>
            <a:ext cx="3624405" cy="407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HeroicExtremeLeftFacing"/>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6150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hteeva-tn\Desktop\Слайды ОРКСЭ\WhatsApp Image 2021-03-02 at 19.44.13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6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ihteeva-tn\Desktop\Слайды ОРКСЭ\WhatsApp Image 2021-03-02 at 19.44.13 (2).jpeg"/>
          <p:cNvPicPr>
            <a:picLocks noChangeAspect="1" noChangeArrowheads="1"/>
          </p:cNvPicPr>
          <p:nvPr/>
        </p:nvPicPr>
        <p:blipFill>
          <a:blip r:embed="rId3">
            <a:extLst>
              <a:ext uri="{28A0092B-C50C-407E-A947-70E740481C1C}">
                <a14:useLocalDpi xmlns:a14="http://schemas.microsoft.com/office/drawing/2010/main" val="0"/>
              </a:ext>
            </a:extLst>
          </a:blip>
          <a:srcRect t="3125" r="5967" b="38542"/>
          <a:stretch>
            <a:fillRect/>
          </a:stretch>
        </p:blipFill>
        <p:spPr bwMode="auto">
          <a:xfrm>
            <a:off x="0" y="0"/>
            <a:ext cx="9144000" cy="4339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ihteeva-tn\Desktop\Слайды ОРКСЭ\WhatsApp Image 2021-03-02 at 19.44.13 (2).jpeg"/>
          <p:cNvPicPr>
            <a:picLocks noChangeAspect="1" noChangeArrowheads="1"/>
          </p:cNvPicPr>
          <p:nvPr/>
        </p:nvPicPr>
        <p:blipFill>
          <a:blip r:embed="rId3">
            <a:extLst>
              <a:ext uri="{28A0092B-C50C-407E-A947-70E740481C1C}">
                <a14:useLocalDpi xmlns:a14="http://schemas.microsoft.com/office/drawing/2010/main" val="0"/>
              </a:ext>
            </a:extLst>
          </a:blip>
          <a:srcRect l="74908" t="65625" r="-408"/>
          <a:stretch>
            <a:fillRect/>
          </a:stretch>
        </p:blipFill>
        <p:spPr bwMode="auto">
          <a:xfrm>
            <a:off x="7143768" y="4786322"/>
            <a:ext cx="1871183" cy="2071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282" y="4643446"/>
            <a:ext cx="6858048" cy="1631216"/>
          </a:xfrm>
          <a:prstGeom prst="rect">
            <a:avLst/>
          </a:prstGeom>
          <a:noFill/>
        </p:spPr>
        <p:txBody>
          <a:bodyPr wrap="square" rtlCol="0">
            <a:spAutoFit/>
          </a:bodyPr>
          <a:lstStyle/>
          <a:p>
            <a:pPr algn="ctr"/>
            <a:r>
              <a:rPr lang="ru-RU" sz="2000" b="1" dirty="0" smtClean="0">
                <a:solidFill>
                  <a:schemeClr val="tx1">
                    <a:lumMod val="65000"/>
                    <a:lumOff val="35000"/>
                  </a:schemeClr>
                </a:solidFill>
              </a:rPr>
              <a:t>Каждый найдет близкий именно его семейным традициям модуль учебного предмета ОРКСЭ</a:t>
            </a:r>
          </a:p>
          <a:p>
            <a:pPr algn="ctr"/>
            <a:endParaRPr lang="ru-RU" sz="2000" b="1" dirty="0" smtClean="0">
              <a:solidFill>
                <a:schemeClr val="tx1">
                  <a:lumMod val="65000"/>
                  <a:lumOff val="35000"/>
                </a:schemeClr>
              </a:solidFill>
            </a:endParaRPr>
          </a:p>
          <a:p>
            <a:pPr algn="ctr"/>
            <a:r>
              <a:rPr lang="ru-RU" sz="2000" dirty="0" smtClean="0">
                <a:solidFill>
                  <a:schemeClr val="tx1">
                    <a:lumMod val="65000"/>
                    <a:lumOff val="35000"/>
                  </a:schemeClr>
                </a:solidFill>
              </a:rPr>
              <a:t>К.Д.Ушинский «Для ребенка не вредна чужая пища, когда он вскормлен молоком матери…»</a:t>
            </a:r>
            <a:endParaRPr lang="ru-RU" sz="2000" dirty="0">
              <a:solidFill>
                <a:schemeClr val="tx1">
                  <a:lumMod val="65000"/>
                  <a:lumOff val="35000"/>
                </a:schemeClr>
              </a:solidFill>
            </a:endParaRPr>
          </a:p>
        </p:txBody>
      </p:sp>
      <p:sp>
        <p:nvSpPr>
          <p:cNvPr id="5" name="TextBox 4"/>
          <p:cNvSpPr txBox="1"/>
          <p:nvPr/>
        </p:nvSpPr>
        <p:spPr>
          <a:xfrm>
            <a:off x="8501090" y="2571744"/>
            <a:ext cx="428628" cy="369332"/>
          </a:xfrm>
          <a:prstGeom prst="rect">
            <a:avLst/>
          </a:prstGeom>
          <a:noFill/>
        </p:spPr>
        <p:txBody>
          <a:bodyPr wrap="square" rtlCol="0">
            <a:spAutoFit/>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116634"/>
            <a:ext cx="7886700" cy="504057"/>
          </a:xfrm>
        </p:spPr>
        <p:txBody>
          <a:bodyPr>
            <a:normAutofit/>
          </a:bodyPr>
          <a:lstStyle/>
          <a:p>
            <a:pPr algn="ctr"/>
            <a:r>
              <a:rPr lang="ru-RU" sz="2800" b="1" dirty="0">
                <a:latin typeface="+mn-lt"/>
                <a:cs typeface="Times New Roman" pitchFamily="18" charset="0"/>
              </a:rPr>
              <a:t>Заявление родителей</a:t>
            </a:r>
          </a:p>
        </p:txBody>
      </p:sp>
      <p:sp>
        <p:nvSpPr>
          <p:cNvPr id="3" name="Текст 2"/>
          <p:cNvSpPr>
            <a:spLocks noGrp="1"/>
          </p:cNvSpPr>
          <p:nvPr>
            <p:ph type="body" idx="1"/>
          </p:nvPr>
        </p:nvSpPr>
        <p:spPr>
          <a:xfrm flipH="1">
            <a:off x="-2484784" y="1681163"/>
            <a:ext cx="1512168" cy="823912"/>
          </a:xfrm>
        </p:spPr>
        <p:txBody>
          <a:bodyPr>
            <a:normAutofit/>
          </a:bodyPr>
          <a:lstStyle/>
          <a:p>
            <a:r>
              <a:rPr lang="ru-RU" dirty="0" smtClean="0"/>
              <a:t> </a:t>
            </a:r>
          </a:p>
          <a:p>
            <a:endParaRPr lang="ru-RU" dirty="0"/>
          </a:p>
        </p:txBody>
      </p:sp>
      <p:sp>
        <p:nvSpPr>
          <p:cNvPr id="4" name="Объект 3"/>
          <p:cNvSpPr>
            <a:spLocks noGrp="1"/>
          </p:cNvSpPr>
          <p:nvPr>
            <p:ph sz="half" idx="2"/>
          </p:nvPr>
        </p:nvSpPr>
        <p:spPr>
          <a:xfrm>
            <a:off x="179512" y="2505076"/>
            <a:ext cx="4318670" cy="4524325"/>
          </a:xfrm>
        </p:spPr>
        <p:txBody>
          <a:bodyPr>
            <a:normAutofit fontScale="92500" lnSpcReduction="10000"/>
          </a:bodyPr>
          <a:lstStyle/>
          <a:p>
            <a:pPr marL="0" indent="0" algn="just">
              <a:buNone/>
            </a:pPr>
            <a:r>
              <a:rPr lang="ru-RU" dirty="0"/>
              <a:t>Уважаемые родители!</a:t>
            </a:r>
          </a:p>
          <a:p>
            <a:pPr marL="0" indent="0" algn="just">
              <a:buNone/>
            </a:pPr>
            <a:r>
              <a:rPr lang="ru-RU" dirty="0"/>
              <a:t>«…В своём выборе ориентируйтесь исключительно на интересы Вашего ребёнка, Вашей семьи. Не передоверяйте выбор администрации школы и даже Вашим любимым педагогам. В системе образования Камчатского края принимаются необходимые меры, чтобы обеспечить любой Ваш выбор подготовленными кадрами учителей и всеми необходимыми учебными пособиями</a:t>
            </a:r>
            <a:r>
              <a:rPr lang="ru-RU" dirty="0" smtClean="0"/>
              <a:t>...»</a:t>
            </a:r>
          </a:p>
          <a:p>
            <a:pPr marL="0" indent="0" algn="r">
              <a:buNone/>
            </a:pPr>
            <a:r>
              <a:rPr lang="ru-RU" sz="1700" i="1" dirty="0"/>
              <a:t>Из «Обращения к родителям»</a:t>
            </a:r>
          </a:p>
          <a:p>
            <a:pPr marL="0" indent="0" algn="r">
              <a:buNone/>
            </a:pPr>
            <a:r>
              <a:rPr lang="ru-RU" i="1" dirty="0" smtClean="0"/>
              <a:t>Короткова </a:t>
            </a:r>
            <a:r>
              <a:rPr lang="ru-RU" i="1" dirty="0"/>
              <a:t>Александра </a:t>
            </a:r>
            <a:r>
              <a:rPr lang="ru-RU" i="1" dirty="0" smtClean="0"/>
              <a:t>Юрьевна,</a:t>
            </a:r>
            <a:endParaRPr lang="ru-RU" i="1" dirty="0"/>
          </a:p>
          <a:p>
            <a:pPr marL="0" indent="0" algn="r">
              <a:buNone/>
            </a:pPr>
            <a:r>
              <a:rPr lang="ru-RU" sz="1900" i="1" dirty="0"/>
              <a:t>министр образования Камчатского края</a:t>
            </a:r>
          </a:p>
          <a:p>
            <a:endParaRPr lang="ru-RU" dirty="0"/>
          </a:p>
        </p:txBody>
      </p:sp>
      <p:sp>
        <p:nvSpPr>
          <p:cNvPr id="5" name="Текст 4"/>
          <p:cNvSpPr>
            <a:spLocks noGrp="1"/>
          </p:cNvSpPr>
          <p:nvPr>
            <p:ph type="body" sz="quarter" idx="3"/>
          </p:nvPr>
        </p:nvSpPr>
        <p:spPr>
          <a:xfrm>
            <a:off x="5004048" y="620688"/>
            <a:ext cx="4032448" cy="6120680"/>
          </a:xfrm>
        </p:spPr>
        <p:txBody>
          <a:bodyPr>
            <a:normAutofit fontScale="70000" lnSpcReduction="20000"/>
          </a:bodyPr>
          <a:lstStyle/>
          <a:p>
            <a:r>
              <a:rPr lang="ru-RU" dirty="0"/>
              <a:t>Директору образовательной организации</a:t>
            </a:r>
          </a:p>
          <a:p>
            <a:r>
              <a:rPr lang="ru-RU" dirty="0"/>
              <a:t>______________________________________</a:t>
            </a:r>
          </a:p>
          <a:p>
            <a:r>
              <a:rPr lang="ru-RU" dirty="0"/>
              <a:t>                                              (наименование, местонахождения образовательной организации)</a:t>
            </a:r>
          </a:p>
          <a:p>
            <a:r>
              <a:rPr lang="ru-RU" dirty="0"/>
              <a:t>ФИО________________________________</a:t>
            </a:r>
          </a:p>
          <a:p>
            <a:r>
              <a:rPr lang="ru-RU" dirty="0"/>
              <a:t>заявление</a:t>
            </a:r>
          </a:p>
          <a:p>
            <a:r>
              <a:rPr lang="ru-RU" dirty="0"/>
              <a:t>Мы, родители (законные представители) учащегося ______ «____» класса образовательной организации _________________________________ (наименование, место нахождения образовательной организации) _____________________________________________________ (Ф.И. ребёнка), из предлагаемых на выбор модулей </a:t>
            </a:r>
            <a:r>
              <a:rPr lang="ru-RU" dirty="0" smtClean="0"/>
              <a:t>учебного предмета</a:t>
            </a:r>
            <a:endParaRPr lang="ru-RU" dirty="0"/>
          </a:p>
          <a:p>
            <a:r>
              <a:rPr lang="ru-RU" dirty="0"/>
              <a:t> «Основы религиозных культур и светской этики»:</a:t>
            </a:r>
          </a:p>
          <a:p>
            <a:r>
              <a:rPr lang="ru-RU" dirty="0"/>
              <a:t>«Основы православной культуры</a:t>
            </a:r>
            <a:r>
              <a:rPr lang="ru-RU" dirty="0" smtClean="0"/>
              <a:t>»,</a:t>
            </a:r>
          </a:p>
          <a:p>
            <a:r>
              <a:rPr lang="ru-RU" dirty="0" smtClean="0"/>
              <a:t>«Основы исламской культуры»,</a:t>
            </a:r>
          </a:p>
          <a:p>
            <a:r>
              <a:rPr lang="ru-RU" dirty="0" smtClean="0"/>
              <a:t>«</a:t>
            </a:r>
            <a:r>
              <a:rPr lang="ru-RU" dirty="0"/>
              <a:t>Основы буддийской культуры»,</a:t>
            </a:r>
          </a:p>
          <a:p>
            <a:r>
              <a:rPr lang="ru-RU" dirty="0"/>
              <a:t>«Основы иудейской культуры»,</a:t>
            </a:r>
          </a:p>
          <a:p>
            <a:r>
              <a:rPr lang="ru-RU" dirty="0" smtClean="0"/>
              <a:t>«Основы религиозных культур народов России»,</a:t>
            </a:r>
            <a:endParaRPr lang="ru-RU" dirty="0"/>
          </a:p>
          <a:p>
            <a:r>
              <a:rPr lang="ru-RU" dirty="0"/>
              <a:t>«Основы светской этики»</a:t>
            </a:r>
          </a:p>
          <a:p>
            <a:r>
              <a:rPr lang="ru-RU" dirty="0"/>
              <a:t>выбираем для своего ребёнка изучение модуля (написать от руки): ___________________________________________________________________</a:t>
            </a:r>
          </a:p>
          <a:p>
            <a:r>
              <a:rPr lang="ru-RU" dirty="0"/>
              <a:t>Дата «___» _________________ 20___ г.             </a:t>
            </a:r>
            <a:r>
              <a:rPr lang="ru-RU" dirty="0" err="1"/>
              <a:t>ФИО__________________________Подпись</a:t>
            </a:r>
            <a:r>
              <a:rPr lang="ru-RU" dirty="0"/>
              <a:t> </a:t>
            </a:r>
            <a:r>
              <a:rPr lang="ru-RU" dirty="0" err="1"/>
              <a:t>ФИО__________________________Подпись</a:t>
            </a:r>
            <a:endParaRPr lang="ru-RU" dirty="0"/>
          </a:p>
          <a:p>
            <a:endParaRPr lang="ru-RU"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691807"/>
            <a:ext cx="1656184" cy="16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14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EAEAEA"/>
            </a:gs>
            <a:gs pos="77000">
              <a:srgbClr val="FFFFFF"/>
            </a:gs>
            <a:gs pos="10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4691" y="2104256"/>
            <a:ext cx="7776864" cy="1828800"/>
          </a:xfrm>
        </p:spPr>
        <p:txBody>
          <a:bodyPr anchor="ctr"/>
          <a:lstStyle/>
          <a:p>
            <a:pPr algn="ctr"/>
            <a:r>
              <a:rPr lang="ru-RU" b="1" dirty="0">
                <a:solidFill>
                  <a:schemeClr val="accent1"/>
                </a:solidFill>
                <a:latin typeface="Monotype Corsiva" panose="03010101010201010101" pitchFamily="66" charset="0"/>
              </a:rPr>
              <a:t>Родительское собрание </a:t>
            </a:r>
            <a:r>
              <a:rPr lang="ru-RU" sz="3600" b="1" dirty="0">
                <a:solidFill>
                  <a:schemeClr val="accent1"/>
                </a:solidFill>
              </a:rPr>
              <a:t/>
            </a:r>
            <a:br>
              <a:rPr lang="ru-RU" sz="3600" b="1" dirty="0">
                <a:solidFill>
                  <a:schemeClr val="accent1"/>
                </a:solidFill>
              </a:rPr>
            </a:br>
            <a:endParaRPr lang="ru-RU" sz="3600" b="1" dirty="0">
              <a:solidFill>
                <a:schemeClr val="accent1"/>
              </a:solidFill>
            </a:endParaRPr>
          </a:p>
        </p:txBody>
      </p:sp>
      <p:sp>
        <p:nvSpPr>
          <p:cNvPr id="3" name="Подзаголовок 2"/>
          <p:cNvSpPr>
            <a:spLocks noGrp="1"/>
          </p:cNvSpPr>
          <p:nvPr>
            <p:ph type="subTitle" idx="1"/>
          </p:nvPr>
        </p:nvSpPr>
        <p:spPr/>
        <p:txBody>
          <a:bodyPr>
            <a:normAutofit/>
          </a:bodyPr>
          <a:lstStyle/>
          <a:p>
            <a:pPr algn="r"/>
            <a:r>
              <a:rPr lang="ru-RU" sz="2000" b="1" dirty="0" smtClean="0"/>
              <a:t>2021/2022 </a:t>
            </a:r>
            <a:r>
              <a:rPr lang="ru-RU" sz="2000" b="1" dirty="0"/>
              <a:t>учебный год</a:t>
            </a:r>
          </a:p>
        </p:txBody>
      </p:sp>
      <p:pic>
        <p:nvPicPr>
          <p:cNvPr id="4" name="Picture 2" descr="C:\Users\Dolzhenkova-NI\Desktop\Логотип\ЛОГО_КИРО_уточ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134564"/>
            <a:ext cx="2052607" cy="1494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7" y="3316108"/>
            <a:ext cx="8326018" cy="1697068"/>
          </a:xfrm>
          <a:prstGeom prst="rect">
            <a:avLst/>
          </a:prstGeom>
          <a:noFill/>
        </p:spPr>
        <p:txBody>
          <a:bodyPr wrap="square" rtlCol="0">
            <a:spAutoFit/>
          </a:bodyPr>
          <a:lstStyle/>
          <a:p>
            <a:pPr algn="ctr">
              <a:lnSpc>
                <a:spcPct val="150000"/>
              </a:lnSpc>
            </a:pPr>
            <a:r>
              <a:rPr lang="ru-RU" sz="2400" b="1" dirty="0">
                <a:solidFill>
                  <a:srgbClr val="002060"/>
                </a:solidFill>
              </a:rPr>
              <a:t>«Выбор родителями учащихся 3-х классов общеобразовательной организации  </a:t>
            </a:r>
            <a:r>
              <a:rPr lang="ru-RU" sz="2400" b="1" dirty="0" smtClean="0">
                <a:solidFill>
                  <a:srgbClr val="002060"/>
                </a:solidFill>
              </a:rPr>
              <a:t>модуля  учебного предмета   </a:t>
            </a:r>
            <a:r>
              <a:rPr lang="ru-RU" sz="2400" b="1" dirty="0">
                <a:solidFill>
                  <a:srgbClr val="002060"/>
                </a:solidFill>
              </a:rPr>
              <a:t>«Основы религиозных культур и светской этики»</a:t>
            </a:r>
            <a:endParaRPr lang="ru-RU" sz="2400" b="1" dirty="0"/>
          </a:p>
        </p:txBody>
      </p:sp>
    </p:spTree>
    <p:extLst>
      <p:ext uri="{BB962C8B-B14F-4D97-AF65-F5344CB8AC3E}">
        <p14:creationId xmlns:p14="http://schemas.microsoft.com/office/powerpoint/2010/main" val="9937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p:spPr>
        <p:txBody>
          <a:bodyPr>
            <a:noAutofit/>
          </a:bodyPr>
          <a:lstStyle/>
          <a:p>
            <a:pPr algn="ctr"/>
            <a:r>
              <a:rPr lang="ru-RU" sz="3200" b="1" dirty="0">
                <a:solidFill>
                  <a:schemeClr val="tx2">
                    <a:lumMod val="50000"/>
                  </a:schemeClr>
                </a:solidFill>
                <a:latin typeface="Calibri" panose="020F0502020204030204" pitchFamily="34" charset="0"/>
                <a:cs typeface="Calibri" panose="020F0502020204030204" pitchFamily="34" charset="0"/>
              </a:rPr>
              <a:t>Нормативно-правовая основа  </a:t>
            </a:r>
            <a:r>
              <a:rPr lang="ru-RU" sz="3200" b="1" dirty="0" smtClean="0">
                <a:solidFill>
                  <a:schemeClr val="tx2">
                    <a:lumMod val="50000"/>
                  </a:schemeClr>
                </a:solidFill>
                <a:latin typeface="Calibri" panose="020F0502020204030204" pitchFamily="34" charset="0"/>
                <a:cs typeface="Calibri" panose="020F0502020204030204" pitchFamily="34" charset="0"/>
              </a:rPr>
              <a:t/>
            </a:r>
            <a:br>
              <a:rPr lang="ru-RU" sz="3200" b="1" dirty="0" smtClean="0">
                <a:solidFill>
                  <a:schemeClr val="tx2">
                    <a:lumMod val="50000"/>
                  </a:schemeClr>
                </a:solidFill>
                <a:latin typeface="Calibri" panose="020F0502020204030204" pitchFamily="34" charset="0"/>
                <a:cs typeface="Calibri" panose="020F0502020204030204" pitchFamily="34" charset="0"/>
              </a:rPr>
            </a:br>
            <a:r>
              <a:rPr lang="ru-RU" sz="3200" b="1" dirty="0" smtClean="0">
                <a:solidFill>
                  <a:schemeClr val="tx2">
                    <a:lumMod val="50000"/>
                  </a:schemeClr>
                </a:solidFill>
                <a:latin typeface="Calibri" panose="020F0502020204030204" pitchFamily="34" charset="0"/>
                <a:cs typeface="Calibri" panose="020F0502020204030204" pitchFamily="34" charset="0"/>
              </a:rPr>
              <a:t>реализации </a:t>
            </a:r>
            <a:r>
              <a:rPr lang="ru-RU" sz="3200" b="1" dirty="0">
                <a:solidFill>
                  <a:schemeClr val="tx2">
                    <a:lumMod val="50000"/>
                  </a:schemeClr>
                </a:solidFill>
                <a:latin typeface="Calibri" panose="020F0502020204030204" pitchFamily="34" charset="0"/>
                <a:cs typeface="Calibri" panose="020F0502020204030204" pitchFamily="34" charset="0"/>
              </a:rPr>
              <a:t>курса ОРКСЭ</a:t>
            </a:r>
            <a:endParaRPr lang="ru-RU" sz="3200" dirty="0">
              <a:solidFill>
                <a:schemeClr val="tx2">
                  <a:lumMod val="50000"/>
                </a:schemeClr>
              </a:solidFill>
              <a:latin typeface="Calibri" panose="020F0502020204030204" pitchFamily="34" charset="0"/>
              <a:cs typeface="Calibri" panose="020F0502020204030204" pitchFamily="34" charset="0"/>
            </a:endParaRPr>
          </a:p>
        </p:txBody>
      </p:sp>
      <p:sp>
        <p:nvSpPr>
          <p:cNvPr id="3" name="Содержимое 2"/>
          <p:cNvSpPr>
            <a:spLocks noGrp="1"/>
          </p:cNvSpPr>
          <p:nvPr>
            <p:ph idx="1"/>
          </p:nvPr>
        </p:nvSpPr>
        <p:spPr>
          <a:xfrm>
            <a:off x="251520" y="980728"/>
            <a:ext cx="8535322" cy="5400600"/>
          </a:xfrm>
          <a:noFill/>
          <a:ln>
            <a:solidFill>
              <a:schemeClr val="bg1">
                <a:alpha val="0"/>
              </a:schemeClr>
            </a:solidFill>
          </a:ln>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just">
              <a:spcBef>
                <a:spcPts val="1200"/>
              </a:spcBef>
              <a:spcAft>
                <a:spcPts val="1200"/>
              </a:spcAft>
            </a:pPr>
            <a:r>
              <a:rPr lang="ru-RU" sz="1600" dirty="0">
                <a:latin typeface="Calibri" panose="020F0502020204030204" pitchFamily="34" charset="0"/>
                <a:cs typeface="Calibri" panose="020F0502020204030204" pitchFamily="34" charset="0"/>
              </a:rPr>
              <a:t>Федеральный закон «Об образовании в РФ» от 29 декабря 2012 г. № 273-ФЗ. Статья 87. Особенности изучения основ духовно-нравственной культуры народов РФ. Особенности получения теологического и религиозного образования</a:t>
            </a:r>
          </a:p>
          <a:p>
            <a:pPr algn="just">
              <a:spcAft>
                <a:spcPts val="600"/>
              </a:spcAft>
            </a:pPr>
            <a:r>
              <a:rPr lang="ru-RU" sz="1600" dirty="0">
                <a:latin typeface="Calibri" panose="020F0502020204030204" pitchFamily="34" charset="0"/>
                <a:cs typeface="Calibri" panose="020F0502020204030204" pitchFamily="34" charset="0"/>
              </a:rPr>
              <a:t>Письмо Министерства образования и науки РФ от 22.08.2012 № 08-250 «О введении учебного курса ОРКСЭ»</a:t>
            </a:r>
          </a:p>
          <a:p>
            <a:pPr algn="just">
              <a:spcAft>
                <a:spcPts val="600"/>
              </a:spcAft>
            </a:pPr>
            <a:r>
              <a:rPr lang="ru-RU" sz="1600" dirty="0">
                <a:latin typeface="Calibri" panose="020F0502020204030204" pitchFamily="34" charset="0"/>
                <a:cs typeface="Calibri" panose="020F0502020204030204" pitchFamily="34" charset="0"/>
              </a:rPr>
              <a:t> Приказ Министерства образования и науки от 18.12.2012 г. № 1060 «О внесении изменений в федеральный государственный стандарт начального общего образования, утвержденный приказом Министерства образования и науки РФ от 6 октября 2009 г. № 373</a:t>
            </a:r>
          </a:p>
          <a:p>
            <a:pPr algn="just">
              <a:spcAft>
                <a:spcPts val="600"/>
              </a:spcAft>
            </a:pPr>
            <a:r>
              <a:rPr lang="ru-RU" sz="1600" dirty="0">
                <a:latin typeface="Calibri" panose="020F0502020204030204" pitchFamily="34" charset="0"/>
                <a:cs typeface="Calibri" panose="020F0502020204030204" pitchFamily="34" charset="0"/>
              </a:rPr>
              <a:t>Письмо Министерства образования и науки РФ  от 21 апреля 2014 года № 08-516 «О реализации курса ОРКСЭ»</a:t>
            </a:r>
            <a:endParaRPr lang="ru-RU" sz="1600" b="1" dirty="0">
              <a:latin typeface="Calibri" panose="020F0502020204030204" pitchFamily="34" charset="0"/>
              <a:cs typeface="Calibri" panose="020F0502020204030204" pitchFamily="34" charset="0"/>
            </a:endParaRPr>
          </a:p>
          <a:p>
            <a:pPr algn="just">
              <a:spcAft>
                <a:spcPts val="600"/>
              </a:spcAft>
            </a:pPr>
            <a:r>
              <a:rPr lang="ru-RU" sz="1600" dirty="0">
                <a:latin typeface="Calibri" panose="020F0502020204030204" pitchFamily="34" charset="0"/>
                <a:cs typeface="Calibri" panose="020F0502020204030204" pitchFamily="34" charset="0"/>
              </a:rPr>
              <a:t>Приказ Министерства образования и науки Камчатского края от 06.12.2011 №1525 «О введении комплексного учебного курса "Основы религиозных культур и светской этики" в общеобразовательных  учреждениях в Камчатском крае с 2012 года» </a:t>
            </a:r>
          </a:p>
          <a:p>
            <a:pPr algn="just">
              <a:spcAft>
                <a:spcPts val="600"/>
              </a:spcAft>
            </a:pPr>
            <a:r>
              <a:rPr lang="ru-RU" sz="1600" dirty="0"/>
              <a:t>Приказ Министерства просвещения РФ от 20 мая 2020 года № 254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a:t>
            </a:r>
            <a:endParaRPr lang="ru-RU" sz="1600" dirty="0" smtClean="0"/>
          </a:p>
          <a:p>
            <a:pPr algn="just">
              <a:spcAft>
                <a:spcPts val="600"/>
              </a:spcAft>
            </a:pPr>
            <a:r>
              <a:rPr lang="ru-RU" sz="1700" dirty="0">
                <a:latin typeface="Calibri" panose="020F0502020204030204" pitchFamily="34" charset="0"/>
                <a:cs typeface="Calibri" panose="020F0502020204030204" pitchFamily="34" charset="0"/>
              </a:rPr>
              <a:t>Приказ Министерства просвещения РФ от 31 мая 2021 г. № 286 “Об утверждении федерального государственного образовательного стандарта начального общего образования</a:t>
            </a:r>
            <a:r>
              <a:rPr lang="ru-RU" sz="1700" dirty="0" smtClean="0">
                <a:latin typeface="Calibri" panose="020F0502020204030204" pitchFamily="34" charset="0"/>
                <a:cs typeface="Calibri" panose="020F0502020204030204" pitchFamily="34" charset="0"/>
              </a:rPr>
              <a:t>”</a:t>
            </a:r>
          </a:p>
          <a:p>
            <a:pPr algn="just">
              <a:spcAft>
                <a:spcPts val="600"/>
              </a:spcAft>
            </a:pPr>
            <a:r>
              <a:rPr lang="ru-RU" sz="1700" dirty="0">
                <a:latin typeface="Calibri" panose="020F0502020204030204" pitchFamily="34" charset="0"/>
                <a:cs typeface="Calibri" panose="020F0502020204030204" pitchFamily="34" charset="0"/>
              </a:rPr>
              <a:t>Приказ </a:t>
            </a:r>
            <a:r>
              <a:rPr lang="ru-RU" sz="1700" dirty="0" smtClean="0">
                <a:latin typeface="Calibri" panose="020F0502020204030204" pitchFamily="34" charset="0"/>
                <a:cs typeface="Calibri" panose="020F0502020204030204" pitchFamily="34" charset="0"/>
              </a:rPr>
              <a:t>Министерства просвещения </a:t>
            </a:r>
            <a:r>
              <a:rPr lang="ru-RU" sz="1700" dirty="0">
                <a:latin typeface="Calibri" panose="020F0502020204030204" pitchFamily="34" charset="0"/>
                <a:cs typeface="Calibri" panose="020F0502020204030204" pitchFamily="34" charset="0"/>
              </a:rPr>
              <a:t>России от 31.05.2021 N 287 "Об утверждении федерального государственного образовательного стандарта основного общего образования"</a:t>
            </a:r>
          </a:p>
          <a:p>
            <a:pPr algn="just">
              <a:spcAft>
                <a:spcPts val="600"/>
              </a:spcAft>
            </a:pP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99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1645"/>
            <a:ext cx="8607330" cy="867026"/>
          </a:xfrm>
          <a:noFill/>
          <a:ln>
            <a:solidFill>
              <a:schemeClr val="accent3">
                <a:alpha val="0"/>
              </a:schemeClr>
            </a:solidFill>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chemeClr val="tx2">
                    <a:lumMod val="50000"/>
                  </a:schemeClr>
                </a:solidFill>
                <a:latin typeface="Calibri" pitchFamily="34" charset="0"/>
                <a:cs typeface="Calibri" pitchFamily="34" charset="0"/>
              </a:rPr>
              <a:t>Цель </a:t>
            </a:r>
            <a:r>
              <a:rPr lang="ru-RU" sz="2800" b="1" dirty="0">
                <a:solidFill>
                  <a:schemeClr val="tx1"/>
                </a:solidFill>
                <a:latin typeface="Calibri" pitchFamily="34" charset="0"/>
                <a:cs typeface="Calibri" pitchFamily="34" charset="0"/>
              </a:rPr>
              <a:t>в</a:t>
            </a:r>
            <a:r>
              <a:rPr lang="ru-RU" sz="2800" b="1" dirty="0">
                <a:solidFill>
                  <a:schemeClr val="tx2">
                    <a:lumMod val="50000"/>
                  </a:schemeClr>
                </a:solidFill>
                <a:latin typeface="Calibri" pitchFamily="34" charset="0"/>
                <a:cs typeface="Calibri" pitchFamily="34" charset="0"/>
              </a:rPr>
              <a:t>ведения в школьную программу курса ОРКСЭ</a:t>
            </a:r>
            <a:endParaRPr lang="ru-RU" sz="2800" b="1" dirty="0">
              <a:solidFill>
                <a:schemeClr val="tx2">
                  <a:lumMod val="50000"/>
                </a:schemeClr>
              </a:solidFill>
            </a:endParaRPr>
          </a:p>
        </p:txBody>
      </p:sp>
      <p:pic>
        <p:nvPicPr>
          <p:cNvPr id="10242" name="Picture 2"/>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6444208" y="4941168"/>
            <a:ext cx="2397678" cy="1733104"/>
          </a:xfrm>
          <a:prstGeom prst="rect">
            <a:avLst/>
          </a:prstGeom>
          <a:solidFill>
            <a:srgbClr val="FFFFFF">
              <a:shade val="85000"/>
            </a:srgbClr>
          </a:solidFill>
          <a:ln w="889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pic>
        <p:nvPicPr>
          <p:cNvPr id="1024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4210" y="1023439"/>
            <a:ext cx="2372871" cy="1778264"/>
          </a:xfrm>
          <a:prstGeom prst="rect">
            <a:avLst/>
          </a:prstGeom>
          <a:solidFill>
            <a:srgbClr val="FFFFFF">
              <a:shade val="85000"/>
            </a:srgbClr>
          </a:solidFill>
          <a:ln w="889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pic>
        <p:nvPicPr>
          <p:cNvPr id="10244"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4208" y="3043822"/>
            <a:ext cx="2372872" cy="1684725"/>
          </a:xfrm>
          <a:prstGeom prst="rect">
            <a:avLst/>
          </a:prstGeom>
          <a:solidFill>
            <a:srgbClr val="FFFFFF">
              <a:shade val="85000"/>
            </a:srgbClr>
          </a:solidFill>
          <a:ln w="88900" cap="sq">
            <a:noFill/>
            <a:miter lim="800000"/>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sp>
        <p:nvSpPr>
          <p:cNvPr id="5" name="TextBox 4"/>
          <p:cNvSpPr txBox="1"/>
          <p:nvPr/>
        </p:nvSpPr>
        <p:spPr>
          <a:xfrm>
            <a:off x="335454" y="1124744"/>
            <a:ext cx="6108754" cy="5478423"/>
          </a:xfrm>
          <a:prstGeom prst="rect">
            <a:avLst/>
          </a:prstGeom>
          <a:noFill/>
        </p:spPr>
        <p:txBody>
          <a:bodyPr wrap="square" rtlCol="0">
            <a:spAutoFit/>
          </a:bodyPr>
          <a:lstStyle/>
          <a:p>
            <a:pPr algn="just">
              <a:spcAft>
                <a:spcPts val="600"/>
              </a:spcAft>
            </a:pPr>
            <a:r>
              <a:rPr lang="ru-RU" sz="2000" dirty="0">
                <a:solidFill>
                  <a:prstClr val="black"/>
                </a:solidFill>
              </a:rPr>
              <a:t>«В целях формирования и развития личности в соответствии с семейными и общественными духовно-нравственными и социокультурными ценностями в основные образовательные программы могут быть включены, в том числе на основании требований соответствующих </a:t>
            </a:r>
            <a:r>
              <a:rPr lang="ru-RU" sz="2000" dirty="0" smtClean="0">
                <a:solidFill>
                  <a:prstClr val="black"/>
                </a:solidFill>
              </a:rPr>
              <a:t>федеральных государственных образовательных</a:t>
            </a:r>
            <a:r>
              <a:rPr lang="ru-RU" sz="2000" dirty="0">
                <a:solidFill>
                  <a:prstClr val="black"/>
                </a:solidFill>
              </a:rPr>
              <a:t> </a:t>
            </a:r>
            <a:r>
              <a:rPr lang="ru-RU" sz="2000" dirty="0" smtClean="0">
                <a:solidFill>
                  <a:srgbClr val="C00000"/>
                </a:solidFill>
                <a:hlinkClick r:id="rId9"/>
              </a:rPr>
              <a:t>стандартов</a:t>
            </a:r>
            <a:r>
              <a:rPr lang="ru-RU" sz="2000" dirty="0" smtClean="0">
                <a:solidFill>
                  <a:prstClr val="black"/>
                </a:solidFill>
              </a:rPr>
              <a:t>,</a:t>
            </a:r>
            <a:r>
              <a:rPr lang="ru-RU" sz="2000" dirty="0" smtClean="0">
                <a:solidFill>
                  <a:srgbClr val="C00000"/>
                </a:solidFill>
              </a:rPr>
              <a:t> </a:t>
            </a:r>
            <a:r>
              <a:rPr lang="ru-RU" sz="2000" dirty="0" smtClean="0">
                <a:solidFill>
                  <a:prstClr val="black"/>
                </a:solidFill>
              </a:rPr>
              <a:t>учебные </a:t>
            </a:r>
            <a:r>
              <a:rPr lang="ru-RU" sz="2000" dirty="0">
                <a:solidFill>
                  <a:prstClr val="black"/>
                </a:solidFill>
              </a:rPr>
              <a:t>предметы, курсы, дисциплины (модули), направленные на получение обучающимися знаний об основах духовно-нравственной культуры народов Российской Федерации, о нравственных принципах, об исторических и культурных традициях мировой религии (мировых религий), или альтернативные им учебные предметы, курсы, дисциплины (модули)».</a:t>
            </a:r>
          </a:p>
          <a:p>
            <a:pPr algn="just">
              <a:spcAft>
                <a:spcPts val="600"/>
              </a:spcAft>
            </a:pPr>
            <a:r>
              <a:rPr lang="ru-RU" sz="2000" i="1" dirty="0">
                <a:solidFill>
                  <a:prstClr val="black"/>
                </a:solidFill>
              </a:rPr>
              <a:t>п.1 ст. 87 Закона «Об образовании в РФ» от 29.12.2012г. № 273-ФЗ</a:t>
            </a:r>
          </a:p>
          <a:p>
            <a:pPr algn="just"/>
            <a:endParaRPr lang="ru-RU" sz="2000" dirty="0">
              <a:solidFill>
                <a:prstClr val="black"/>
              </a:solidFill>
            </a:endParaRPr>
          </a:p>
        </p:txBody>
      </p:sp>
    </p:spTree>
    <p:extLst>
      <p:ext uri="{BB962C8B-B14F-4D97-AF65-F5344CB8AC3E}">
        <p14:creationId xmlns:p14="http://schemas.microsoft.com/office/powerpoint/2010/main" val="70220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000">
              <a:schemeClr val="bg1"/>
            </a:gs>
            <a:gs pos="64000">
              <a:schemeClr val="bg1">
                <a:lumMod val="95000"/>
              </a:schemeClr>
            </a:gs>
            <a:gs pos="86000">
              <a:schemeClr val="accent4">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Заголовок 1"/>
          <p:cNvSpPr>
            <a:spLocks noGrp="1"/>
          </p:cNvSpPr>
          <p:nvPr>
            <p:ph type="ctrTitle"/>
          </p:nvPr>
        </p:nvSpPr>
        <p:spPr>
          <a:xfrm>
            <a:off x="685800" y="144016"/>
            <a:ext cx="7772400" cy="1196752"/>
          </a:xfrm>
        </p:spPr>
        <p:txBody>
          <a:bodyPr/>
          <a:lstStyle/>
          <a:p>
            <a:pPr algn="ctr">
              <a:defRPr/>
            </a:pPr>
            <a:r>
              <a:rPr lang="ru-RU" altLang="ru-RU" sz="3200" b="1" dirty="0">
                <a:latin typeface="+mn-lt"/>
              </a:rPr>
              <a:t>РОДИТЕЛИ выбирают модули:</a:t>
            </a:r>
            <a:r>
              <a:rPr lang="ru-RU" altLang="ru-RU" sz="1800" b="1" dirty="0">
                <a:latin typeface="+mn-lt"/>
              </a:rPr>
              <a:t/>
            </a:r>
            <a:br>
              <a:rPr lang="ru-RU" altLang="ru-RU" sz="1800" b="1" dirty="0">
                <a:latin typeface="+mn-lt"/>
              </a:rPr>
            </a:br>
            <a:r>
              <a:rPr lang="ru-RU" altLang="ru-RU" sz="1800" b="1" dirty="0">
                <a:latin typeface="+mn-lt"/>
              </a:rPr>
              <a:t/>
            </a:r>
            <a:br>
              <a:rPr lang="ru-RU" altLang="ru-RU" sz="1800" b="1" dirty="0">
                <a:latin typeface="+mn-lt"/>
              </a:rPr>
            </a:br>
            <a:r>
              <a:rPr lang="ru-RU" altLang="ru-RU" sz="2800" b="1" dirty="0">
                <a:latin typeface="+mn-lt"/>
              </a:rPr>
              <a:t>конфессиональные   </a:t>
            </a:r>
          </a:p>
        </p:txBody>
      </p:sp>
      <p:sp>
        <p:nvSpPr>
          <p:cNvPr id="3" name="Подзаголовок 2"/>
          <p:cNvSpPr>
            <a:spLocks noGrp="1"/>
          </p:cNvSpPr>
          <p:nvPr>
            <p:ph type="subTitle" idx="1"/>
          </p:nvPr>
        </p:nvSpPr>
        <p:spPr>
          <a:xfrm>
            <a:off x="3071802" y="4214818"/>
            <a:ext cx="3143272" cy="1643074"/>
          </a:xfrm>
        </p:spPr>
        <p:txBody>
          <a:bodyPr>
            <a:normAutofit/>
          </a:bodyPr>
          <a:lstStyle/>
          <a:p>
            <a:pPr algn="l">
              <a:defRPr/>
            </a:pPr>
            <a:r>
              <a:rPr lang="ru-RU" sz="2000" b="1" dirty="0" smtClean="0"/>
              <a:t>         Альтернативные   </a:t>
            </a:r>
          </a:p>
          <a:p>
            <a:pPr algn="l">
              <a:defRPr/>
            </a:pPr>
            <a:r>
              <a:rPr lang="ru-RU" sz="2000" b="1" dirty="0" smtClean="0"/>
              <a:t>              </a:t>
            </a:r>
            <a:r>
              <a:rPr lang="ru-RU" sz="2000" b="1" dirty="0" err="1" smtClean="0"/>
              <a:t>внеТЕОСные</a:t>
            </a:r>
            <a:endParaRPr lang="ru-RU" sz="2000" b="1" dirty="0"/>
          </a:p>
          <a:p>
            <a:pPr algn="l">
              <a:defRPr/>
            </a:pPr>
            <a:r>
              <a:rPr lang="ru-RU" sz="2000" b="1" dirty="0" smtClean="0"/>
              <a:t>                  модули</a:t>
            </a:r>
            <a:endParaRPr lang="ru-RU" sz="2000" b="1" dirty="0"/>
          </a:p>
        </p:txBody>
      </p:sp>
      <p:pic>
        <p:nvPicPr>
          <p:cNvPr id="16388" name="Picture 4"/>
          <p:cNvPicPr>
            <a:picLocks noChangeAspect="1" noChangeArrowheads="1"/>
          </p:cNvPicPr>
          <p:nvPr/>
        </p:nvPicPr>
        <p:blipFill>
          <a:blip r:embed="rId3" cstate="print"/>
          <a:srcRect/>
          <a:stretch>
            <a:fillRect/>
          </a:stretch>
        </p:blipFill>
        <p:spPr bwMode="auto">
          <a:xfrm>
            <a:off x="323530" y="1340768"/>
            <a:ext cx="2187575" cy="2509838"/>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2555778" y="1340768"/>
            <a:ext cx="2016125" cy="2509838"/>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4788024" y="1340770"/>
            <a:ext cx="2025650" cy="2525713"/>
          </a:xfrm>
          <a:prstGeom prst="rect">
            <a:avLst/>
          </a:prstGeom>
          <a:noFill/>
          <a:ln w="9525">
            <a:noFill/>
            <a:miter lim="800000"/>
            <a:headEnd/>
            <a:tailEnd/>
          </a:ln>
        </p:spPr>
      </p:pic>
      <p:pic>
        <p:nvPicPr>
          <p:cNvPr id="16391" name="Picture 7"/>
          <p:cNvPicPr>
            <a:picLocks noChangeAspect="1" noChangeArrowheads="1"/>
          </p:cNvPicPr>
          <p:nvPr/>
        </p:nvPicPr>
        <p:blipFill>
          <a:blip r:embed="rId6" cstate="print"/>
          <a:srcRect/>
          <a:stretch>
            <a:fillRect/>
          </a:stretch>
        </p:blipFill>
        <p:spPr bwMode="auto">
          <a:xfrm>
            <a:off x="6948266" y="1340768"/>
            <a:ext cx="1927225" cy="2541588"/>
          </a:xfrm>
          <a:prstGeom prst="rect">
            <a:avLst/>
          </a:prstGeom>
          <a:noFill/>
          <a:ln w="9525">
            <a:noFill/>
            <a:miter lim="800000"/>
            <a:headEnd/>
            <a:tailEnd/>
          </a:ln>
        </p:spPr>
      </p:pic>
      <p:pic>
        <p:nvPicPr>
          <p:cNvPr id="16392" name="Picture 2"/>
          <p:cNvPicPr>
            <a:picLocks noChangeAspect="1" noChangeArrowheads="1"/>
          </p:cNvPicPr>
          <p:nvPr/>
        </p:nvPicPr>
        <p:blipFill>
          <a:blip r:embed="rId7" cstate="print"/>
          <a:srcRect/>
          <a:stretch>
            <a:fillRect/>
          </a:stretch>
        </p:blipFill>
        <p:spPr bwMode="auto">
          <a:xfrm>
            <a:off x="6948265" y="4119011"/>
            <a:ext cx="1927225" cy="2303463"/>
          </a:xfrm>
          <a:prstGeom prst="rect">
            <a:avLst/>
          </a:prstGeom>
          <a:noFill/>
          <a:ln w="9525">
            <a:noFill/>
            <a:miter lim="800000"/>
            <a:headEnd/>
            <a:tailEnd/>
          </a:ln>
        </p:spPr>
      </p:pic>
      <p:sp>
        <p:nvSpPr>
          <p:cNvPr id="2" name="TextBox 1"/>
          <p:cNvSpPr txBox="1"/>
          <p:nvPr/>
        </p:nvSpPr>
        <p:spPr>
          <a:xfrm>
            <a:off x="428596" y="4071942"/>
            <a:ext cx="221457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dirty="0" smtClean="0"/>
              <a:t>Основы религиозных культур народов России</a:t>
            </a:r>
            <a:endParaRPr lang="ru-RU" sz="2400" dirty="0"/>
          </a:p>
        </p:txBody>
      </p:sp>
    </p:spTree>
    <p:extLst>
      <p:ext uri="{BB962C8B-B14F-4D97-AF65-F5344CB8AC3E}">
        <p14:creationId xmlns:p14="http://schemas.microsoft.com/office/powerpoint/2010/main" val="165571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 Епархиальное Управление\10. Отделы епархии\1.ОРОиК\ОРКСЭ 2021\Инфографика\Fin\2   11.02.21  .jpg"/>
          <p:cNvPicPr/>
          <p:nvPr/>
        </p:nvPicPr>
        <p:blipFill>
          <a:blip r:embed="rId3" cstate="print">
            <a:extLst>
              <a:ext uri="{28A0092B-C50C-407E-A947-70E740481C1C}">
                <a14:useLocalDpi xmlns:a14="http://schemas.microsoft.com/office/drawing/2010/main" val="0"/>
              </a:ext>
            </a:extLst>
          </a:blip>
          <a:srcRect t="30208" b="31250"/>
          <a:stretch>
            <a:fillRect/>
          </a:stretch>
        </p:blipFill>
        <p:spPr bwMode="auto">
          <a:xfrm>
            <a:off x="0" y="2143116"/>
            <a:ext cx="9144000" cy="2571768"/>
          </a:xfrm>
          <a:prstGeom prst="rect">
            <a:avLst/>
          </a:prstGeom>
          <a:noFill/>
          <a:ln>
            <a:noFill/>
          </a:ln>
        </p:spPr>
      </p:pic>
      <p:pic>
        <p:nvPicPr>
          <p:cNvPr id="3" name="Рисунок 2" descr="Z:\1 Епархиальное Управление\10. Отделы епархии\1.ОРОиК\ОРКСЭ 2021\Инфографика\Fin\2   11.02.21  .jpg"/>
          <p:cNvPicPr/>
          <p:nvPr/>
        </p:nvPicPr>
        <p:blipFill>
          <a:blip r:embed="rId3" cstate="print">
            <a:extLst>
              <a:ext uri="{28A0092B-C50C-407E-A947-70E740481C1C}">
                <a14:useLocalDpi xmlns:a14="http://schemas.microsoft.com/office/drawing/2010/main" val="0"/>
              </a:ext>
            </a:extLst>
          </a:blip>
          <a:srcRect r="5468" b="79167"/>
          <a:stretch>
            <a:fillRect/>
          </a:stretch>
        </p:blipFill>
        <p:spPr bwMode="auto">
          <a:xfrm>
            <a:off x="0" y="0"/>
            <a:ext cx="9144000" cy="1428736"/>
          </a:xfrm>
          <a:prstGeom prst="rect">
            <a:avLst/>
          </a:prstGeom>
          <a:noFill/>
          <a:ln>
            <a:noFill/>
          </a:ln>
        </p:spPr>
      </p:pic>
      <p:sp>
        <p:nvSpPr>
          <p:cNvPr id="4" name="TextBox 3"/>
          <p:cNvSpPr txBox="1"/>
          <p:nvPr/>
        </p:nvSpPr>
        <p:spPr>
          <a:xfrm>
            <a:off x="500034" y="1571612"/>
            <a:ext cx="2928958" cy="369332"/>
          </a:xfrm>
          <a:prstGeom prst="rect">
            <a:avLst/>
          </a:prstGeom>
          <a:solidFill>
            <a:schemeClr val="accent2">
              <a:lumMod val="60000"/>
              <a:lumOff val="40000"/>
            </a:schemeClr>
          </a:solidFill>
        </p:spPr>
        <p:txBody>
          <a:bodyPr wrap="square" rtlCol="0">
            <a:spAutoFit/>
          </a:bodyPr>
          <a:lstStyle/>
          <a:p>
            <a:pPr algn="ctr"/>
            <a:r>
              <a:rPr lang="ru-RU" b="1" dirty="0" smtClean="0">
                <a:solidFill>
                  <a:schemeClr val="bg2">
                    <a:lumMod val="50000"/>
                  </a:schemeClr>
                </a:solidFill>
              </a:rPr>
              <a:t>Выбирается в 3 классе</a:t>
            </a:r>
            <a:endParaRPr lang="ru-RU" b="1" dirty="0">
              <a:solidFill>
                <a:schemeClr val="bg2">
                  <a:lumMod val="50000"/>
                </a:schemeClr>
              </a:solidFill>
            </a:endParaRPr>
          </a:p>
        </p:txBody>
      </p:sp>
      <p:sp>
        <p:nvSpPr>
          <p:cNvPr id="5" name="TextBox 4"/>
          <p:cNvSpPr txBox="1"/>
          <p:nvPr/>
        </p:nvSpPr>
        <p:spPr>
          <a:xfrm>
            <a:off x="4714876" y="1571612"/>
            <a:ext cx="3286148" cy="369332"/>
          </a:xfrm>
          <a:prstGeom prst="rect">
            <a:avLst/>
          </a:prstGeom>
          <a:solidFill>
            <a:schemeClr val="accent2">
              <a:lumMod val="60000"/>
              <a:lumOff val="40000"/>
            </a:schemeClr>
          </a:solidFill>
        </p:spPr>
        <p:txBody>
          <a:bodyPr wrap="square" rtlCol="0">
            <a:spAutoFit/>
          </a:bodyPr>
          <a:lstStyle/>
          <a:p>
            <a:pPr algn="ctr"/>
            <a:r>
              <a:rPr lang="ru-RU" b="1" dirty="0" smtClean="0">
                <a:solidFill>
                  <a:schemeClr val="bg2">
                    <a:lumMod val="50000"/>
                  </a:schemeClr>
                </a:solidFill>
              </a:rPr>
              <a:t>Преподается в 4 классе</a:t>
            </a:r>
            <a:endParaRPr lang="ru-RU" b="1" dirty="0">
              <a:solidFill>
                <a:schemeClr val="bg2">
                  <a:lumMod val="50000"/>
                </a:schemeClr>
              </a:solidFill>
            </a:endParaRPr>
          </a:p>
        </p:txBody>
      </p:sp>
      <p:pic>
        <p:nvPicPr>
          <p:cNvPr id="6" name="Рисунок 5" descr="Z:\1 Епархиальное Управление\10. Отделы епархии\1.ОРОиК\ОРКСЭ 2021\Инфографика\Fin\2   11.02.21  .jpg"/>
          <p:cNvPicPr/>
          <p:nvPr/>
        </p:nvPicPr>
        <p:blipFill>
          <a:blip r:embed="rId3" cstate="print">
            <a:lum contrast="20000"/>
            <a:extLst>
              <a:ext uri="{28A0092B-C50C-407E-A947-70E740481C1C}">
                <a14:useLocalDpi xmlns:a14="http://schemas.microsoft.com/office/drawing/2010/main" val="0"/>
              </a:ext>
            </a:extLst>
          </a:blip>
          <a:srcRect l="781" t="80313" r="4687"/>
          <a:stretch>
            <a:fillRect/>
          </a:stretch>
        </p:blipFill>
        <p:spPr bwMode="auto">
          <a:xfrm>
            <a:off x="0" y="5643578"/>
            <a:ext cx="9144000" cy="1214422"/>
          </a:xfrm>
          <a:prstGeom prst="rect">
            <a:avLst/>
          </a:prstGeom>
          <a:noFill/>
          <a:ln>
            <a:noFill/>
          </a:ln>
        </p:spPr>
      </p:pic>
      <p:sp>
        <p:nvSpPr>
          <p:cNvPr id="7" name="TextBox 6"/>
          <p:cNvSpPr txBox="1"/>
          <p:nvPr/>
        </p:nvSpPr>
        <p:spPr>
          <a:xfrm>
            <a:off x="428596" y="4714884"/>
            <a:ext cx="3214710" cy="707886"/>
          </a:xfrm>
          <a:prstGeom prst="rect">
            <a:avLst/>
          </a:prstGeom>
          <a:solidFill>
            <a:schemeClr val="accent2">
              <a:lumMod val="60000"/>
              <a:lumOff val="40000"/>
            </a:schemeClr>
          </a:solidFill>
        </p:spPr>
        <p:txBody>
          <a:bodyPr wrap="square" rtlCol="0">
            <a:spAutoFit/>
          </a:bodyPr>
          <a:lstStyle/>
          <a:p>
            <a:pPr algn="ctr"/>
            <a:r>
              <a:rPr lang="ru-RU" sz="2000" b="1" dirty="0" smtClean="0">
                <a:solidFill>
                  <a:schemeClr val="bg2">
                    <a:lumMod val="50000"/>
                  </a:schemeClr>
                </a:solidFill>
              </a:rPr>
              <a:t>Основы светской этики</a:t>
            </a:r>
          </a:p>
          <a:p>
            <a:pPr algn="ctr"/>
            <a:endParaRPr lang="ru-RU" sz="2000" dirty="0">
              <a:solidFill>
                <a:schemeClr val="bg2">
                  <a:lumMod val="50000"/>
                </a:schemeClr>
              </a:solidFill>
            </a:endParaRPr>
          </a:p>
        </p:txBody>
      </p:sp>
      <p:sp>
        <p:nvSpPr>
          <p:cNvPr id="8" name="TextBox 7"/>
          <p:cNvSpPr txBox="1"/>
          <p:nvPr/>
        </p:nvSpPr>
        <p:spPr>
          <a:xfrm>
            <a:off x="5643570" y="4714884"/>
            <a:ext cx="3000396" cy="707886"/>
          </a:xfrm>
          <a:prstGeom prst="rect">
            <a:avLst/>
          </a:prstGeom>
          <a:solidFill>
            <a:schemeClr val="accent2">
              <a:lumMod val="60000"/>
              <a:lumOff val="40000"/>
            </a:schemeClr>
          </a:solidFill>
        </p:spPr>
        <p:txBody>
          <a:bodyPr wrap="square" rtlCol="0">
            <a:spAutoFit/>
          </a:bodyPr>
          <a:lstStyle/>
          <a:p>
            <a:pPr algn="ctr"/>
            <a:r>
              <a:rPr lang="ru-RU" sz="2000" b="1" dirty="0" smtClean="0">
                <a:solidFill>
                  <a:schemeClr val="bg2">
                    <a:lumMod val="50000"/>
                  </a:schemeClr>
                </a:solidFill>
              </a:rPr>
              <a:t>Основы религиозных культур народов России</a:t>
            </a:r>
            <a:endParaRPr lang="ru-RU" sz="2000" b="1" dirty="0">
              <a:solidFill>
                <a:schemeClr val="bg2">
                  <a:lumMod val="50000"/>
                </a:schemeClr>
              </a:solidFill>
            </a:endParaRPr>
          </a:p>
        </p:txBody>
      </p:sp>
      <p:sp>
        <p:nvSpPr>
          <p:cNvPr id="9" name="TextBox 8"/>
          <p:cNvSpPr txBox="1"/>
          <p:nvPr/>
        </p:nvSpPr>
        <p:spPr>
          <a:xfrm>
            <a:off x="8715404" y="3357562"/>
            <a:ext cx="428596" cy="2585323"/>
          </a:xfrm>
          <a:prstGeom prst="rect">
            <a:avLst/>
          </a:prstGeom>
          <a:solidFill>
            <a:schemeClr val="accent2">
              <a:lumMod val="40000"/>
              <a:lumOff val="60000"/>
            </a:schemeClr>
          </a:solidFill>
        </p:spPr>
        <p:txBody>
          <a:bodyPr wrap="square" rtlCol="0">
            <a:spAutoFit/>
          </a:bodyPr>
          <a:lstStyle/>
          <a:p>
            <a:pPr algn="ctr"/>
            <a:r>
              <a:rPr lang="ru-RU" b="1" dirty="0" smtClean="0">
                <a:solidFill>
                  <a:schemeClr val="bg2">
                    <a:lumMod val="50000"/>
                  </a:schemeClr>
                </a:solidFill>
              </a:rPr>
              <a:t>О</a:t>
            </a:r>
          </a:p>
          <a:p>
            <a:pPr algn="ctr"/>
            <a:endParaRPr lang="ru-RU" b="1" dirty="0" smtClean="0">
              <a:solidFill>
                <a:schemeClr val="bg2">
                  <a:lumMod val="50000"/>
                </a:schemeClr>
              </a:solidFill>
            </a:endParaRPr>
          </a:p>
          <a:p>
            <a:pPr algn="ctr"/>
            <a:r>
              <a:rPr lang="ru-RU" b="1" dirty="0" smtClean="0">
                <a:solidFill>
                  <a:schemeClr val="bg2">
                    <a:lumMod val="50000"/>
                  </a:schemeClr>
                </a:solidFill>
              </a:rPr>
              <a:t>Р</a:t>
            </a:r>
          </a:p>
          <a:p>
            <a:pPr algn="ctr"/>
            <a:endParaRPr lang="ru-RU" b="1" dirty="0" smtClean="0">
              <a:solidFill>
                <a:schemeClr val="bg2">
                  <a:lumMod val="50000"/>
                </a:schemeClr>
              </a:solidFill>
            </a:endParaRPr>
          </a:p>
          <a:p>
            <a:pPr algn="ctr"/>
            <a:r>
              <a:rPr lang="ru-RU" b="1" dirty="0" smtClean="0">
                <a:solidFill>
                  <a:schemeClr val="bg2">
                    <a:lumMod val="50000"/>
                  </a:schemeClr>
                </a:solidFill>
              </a:rPr>
              <a:t>К</a:t>
            </a:r>
          </a:p>
          <a:p>
            <a:pPr algn="ctr"/>
            <a:endParaRPr lang="ru-RU" b="1" dirty="0" smtClean="0">
              <a:solidFill>
                <a:schemeClr val="bg2">
                  <a:lumMod val="50000"/>
                </a:schemeClr>
              </a:solidFill>
            </a:endParaRPr>
          </a:p>
          <a:p>
            <a:pPr algn="ctr"/>
            <a:r>
              <a:rPr lang="ru-RU" b="1" dirty="0" smtClean="0">
                <a:solidFill>
                  <a:schemeClr val="bg2">
                    <a:lumMod val="50000"/>
                  </a:schemeClr>
                </a:solidFill>
              </a:rPr>
              <a:t>С</a:t>
            </a:r>
          </a:p>
          <a:p>
            <a:pPr algn="ctr"/>
            <a:endParaRPr lang="ru-RU" b="1" dirty="0" smtClean="0">
              <a:solidFill>
                <a:schemeClr val="bg2">
                  <a:lumMod val="50000"/>
                </a:schemeClr>
              </a:solidFill>
            </a:endParaRPr>
          </a:p>
          <a:p>
            <a:pPr algn="ctr"/>
            <a:r>
              <a:rPr lang="ru-RU" b="1" dirty="0" smtClean="0">
                <a:solidFill>
                  <a:schemeClr val="bg2">
                    <a:lumMod val="50000"/>
                  </a:schemeClr>
                </a:solidFill>
              </a:rPr>
              <a:t>Э</a:t>
            </a:r>
            <a:endParaRPr lang="ru-RU" b="1" dirty="0">
              <a:solidFill>
                <a:schemeClr val="bg2">
                  <a:lumMod val="50000"/>
                </a:schemeClr>
              </a:solidFill>
            </a:endParaRPr>
          </a:p>
        </p:txBody>
      </p:sp>
      <p:sp>
        <p:nvSpPr>
          <p:cNvPr id="10" name="TextBox 9"/>
          <p:cNvSpPr txBox="1"/>
          <p:nvPr/>
        </p:nvSpPr>
        <p:spPr>
          <a:xfrm>
            <a:off x="3786182" y="4714884"/>
            <a:ext cx="1714512" cy="400110"/>
          </a:xfrm>
          <a:prstGeom prst="rect">
            <a:avLst/>
          </a:prstGeom>
          <a:noFill/>
        </p:spPr>
        <p:txBody>
          <a:bodyPr wrap="square" rtlCol="0">
            <a:spAutoFit/>
          </a:bodyPr>
          <a:lstStyle/>
          <a:p>
            <a:r>
              <a:rPr lang="ru-RU" sz="2000" b="1" dirty="0" smtClean="0">
                <a:solidFill>
                  <a:schemeClr val="bg2">
                    <a:lumMod val="50000"/>
                  </a:schemeClr>
                </a:solidFill>
              </a:rPr>
              <a:t>Как выбрать?</a:t>
            </a:r>
            <a:endParaRPr lang="ru-RU" sz="20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46000">
              <a:schemeClr val="bg1">
                <a:lumMod val="95000"/>
              </a:schemeClr>
            </a:gs>
            <a:gs pos="68000">
              <a:schemeClr val="accent4">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4315" y="1700810"/>
            <a:ext cx="8929687" cy="4525963"/>
          </a:xfrm>
          <a:prstGeom prst="rect">
            <a:avLst/>
          </a:prstGeom>
          <a:noFill/>
          <a:ln w="9525">
            <a:noFill/>
            <a:round/>
            <a:headEnd/>
            <a:tailEnd/>
          </a:ln>
          <a:effectLst/>
        </p:spPr>
        <p:txBody>
          <a:bodyPr/>
          <a:lstStyle/>
          <a:p>
            <a:pPr marL="446088" indent="-382588">
              <a:spcBef>
                <a:spcPts val="600"/>
              </a:spcBef>
              <a:buClr>
                <a:srgbClr val="000099"/>
              </a:buClr>
              <a:buFont typeface="Arial" charset="0"/>
              <a:buChar char="•"/>
              <a:tabLst>
                <a:tab pos="1016000" algn="l"/>
                <a:tab pos="1930400" algn="l"/>
                <a:tab pos="2844800" algn="l"/>
                <a:tab pos="3759200" algn="l"/>
                <a:tab pos="4673600" algn="l"/>
                <a:tab pos="5588000" algn="l"/>
                <a:tab pos="6502400" algn="l"/>
                <a:tab pos="7416800" algn="l"/>
                <a:tab pos="8331200" algn="l"/>
                <a:tab pos="9245600" algn="l"/>
                <a:tab pos="10160000" algn="l"/>
              </a:tabLst>
            </a:pPr>
            <a:r>
              <a:rPr lang="en-GB" sz="2800" dirty="0" err="1">
                <a:cs typeface="Times New Roman" pitchFamily="18" charset="0"/>
              </a:rPr>
              <a:t>Дополняет</a:t>
            </a:r>
            <a:r>
              <a:rPr lang="ru-RU" sz="2800" dirty="0">
                <a:cs typeface="Times New Roman" pitchFamily="18" charset="0"/>
              </a:rPr>
              <a:t> </a:t>
            </a:r>
            <a:r>
              <a:rPr lang="en-GB" sz="2800" dirty="0">
                <a:cs typeface="Times New Roman" pitchFamily="18" charset="0"/>
              </a:rPr>
              <a:t> </a:t>
            </a:r>
            <a:r>
              <a:rPr lang="en-GB" sz="2800" dirty="0" err="1">
                <a:cs typeface="Times New Roman" pitchFamily="18" charset="0"/>
              </a:rPr>
              <a:t>об</a:t>
            </a:r>
            <a:r>
              <a:rPr lang="ru-RU" sz="2800" dirty="0" err="1">
                <a:cs typeface="Times New Roman" pitchFamily="18" charset="0"/>
              </a:rPr>
              <a:t>щ</a:t>
            </a:r>
            <a:r>
              <a:rPr lang="en-GB" sz="2800" dirty="0" err="1">
                <a:cs typeface="Times New Roman" pitchFamily="18" charset="0"/>
              </a:rPr>
              <a:t>ествоведческие</a:t>
            </a:r>
            <a:r>
              <a:rPr lang="ru-RU" sz="2800" dirty="0">
                <a:cs typeface="Times New Roman" pitchFamily="18" charset="0"/>
              </a:rPr>
              <a:t> </a:t>
            </a:r>
            <a:r>
              <a:rPr lang="en-GB" sz="2800" dirty="0">
                <a:cs typeface="Times New Roman" pitchFamily="18" charset="0"/>
              </a:rPr>
              <a:t> </a:t>
            </a:r>
            <a:r>
              <a:rPr lang="en-GB" sz="2800" dirty="0" err="1">
                <a:cs typeface="Times New Roman" pitchFamily="18" charset="0"/>
              </a:rPr>
              <a:t>аспекты</a:t>
            </a:r>
            <a:r>
              <a:rPr lang="ru-RU" sz="2800" dirty="0">
                <a:cs typeface="Times New Roman" pitchFamily="18" charset="0"/>
              </a:rPr>
              <a:t> </a:t>
            </a:r>
            <a:r>
              <a:rPr lang="en-GB" sz="2800" dirty="0">
                <a:cs typeface="Times New Roman" pitchFamily="18" charset="0"/>
              </a:rPr>
              <a:t> </a:t>
            </a:r>
            <a:r>
              <a:rPr lang="ru-RU" sz="2800" dirty="0" smtClean="0">
                <a:cs typeface="Times New Roman" pitchFamily="18" charset="0"/>
              </a:rPr>
              <a:t>учебного </a:t>
            </a:r>
            <a:r>
              <a:rPr lang="en-GB" sz="2800" dirty="0" err="1" smtClean="0">
                <a:cs typeface="Times New Roman" pitchFamily="18" charset="0"/>
              </a:rPr>
              <a:t>предмета</a:t>
            </a:r>
            <a:r>
              <a:rPr lang="en-GB" sz="2800" dirty="0" smtClean="0">
                <a:cs typeface="Times New Roman" pitchFamily="18" charset="0"/>
              </a:rPr>
              <a:t> </a:t>
            </a:r>
            <a:r>
              <a:rPr lang="en-GB" sz="2800" dirty="0">
                <a:cs typeface="Times New Roman" pitchFamily="18" charset="0"/>
              </a:rPr>
              <a:t>«</a:t>
            </a:r>
            <a:r>
              <a:rPr lang="en-GB" sz="2800" dirty="0" err="1">
                <a:cs typeface="Times New Roman" pitchFamily="18" charset="0"/>
              </a:rPr>
              <a:t>Окружающий</a:t>
            </a:r>
            <a:r>
              <a:rPr lang="en-GB" sz="2800" dirty="0">
                <a:cs typeface="Times New Roman" pitchFamily="18" charset="0"/>
              </a:rPr>
              <a:t> </a:t>
            </a:r>
            <a:r>
              <a:rPr lang="en-GB" sz="2800" dirty="0" err="1">
                <a:cs typeface="Times New Roman" pitchFamily="18" charset="0"/>
              </a:rPr>
              <a:t>мир</a:t>
            </a:r>
            <a:r>
              <a:rPr lang="en-GB" sz="2800" dirty="0" smtClean="0">
                <a:cs typeface="Times New Roman" pitchFamily="18" charset="0"/>
              </a:rPr>
              <a:t>»</a:t>
            </a:r>
            <a:r>
              <a:rPr lang="ru-RU" sz="2800" dirty="0" smtClean="0">
                <a:cs typeface="Times New Roman" pitchFamily="18" charset="0"/>
              </a:rPr>
              <a:t>;</a:t>
            </a:r>
            <a:endParaRPr lang="en-GB" sz="2800" dirty="0">
              <a:cs typeface="Times New Roman" pitchFamily="18" charset="0"/>
            </a:endParaRPr>
          </a:p>
          <a:p>
            <a:pPr marL="446088" indent="-382588">
              <a:spcBef>
                <a:spcPts val="600"/>
              </a:spcBef>
              <a:buClr>
                <a:srgbClr val="000099"/>
              </a:buClr>
              <a:buFont typeface="Arial" charset="0"/>
              <a:buChar char="•"/>
              <a:tabLst>
                <a:tab pos="1016000" algn="l"/>
                <a:tab pos="1930400" algn="l"/>
                <a:tab pos="2844800" algn="l"/>
                <a:tab pos="3759200" algn="l"/>
                <a:tab pos="4673600" algn="l"/>
                <a:tab pos="5588000" algn="l"/>
                <a:tab pos="6502400" algn="l"/>
                <a:tab pos="7416800" algn="l"/>
                <a:tab pos="8331200" algn="l"/>
                <a:tab pos="9245600" algn="l"/>
                <a:tab pos="10160000" algn="l"/>
              </a:tabLst>
            </a:pPr>
            <a:r>
              <a:rPr lang="en-GB" sz="2800" dirty="0" err="1">
                <a:cs typeface="Times New Roman" pitchFamily="18" charset="0"/>
              </a:rPr>
              <a:t>Предваряет</a:t>
            </a:r>
            <a:r>
              <a:rPr lang="en-GB" sz="2800" dirty="0">
                <a:cs typeface="Times New Roman" pitchFamily="18" charset="0"/>
              </a:rPr>
              <a:t> </a:t>
            </a:r>
            <a:r>
              <a:rPr lang="ru-RU" sz="2800" dirty="0">
                <a:cs typeface="Times New Roman" pitchFamily="18" charset="0"/>
              </a:rPr>
              <a:t> </a:t>
            </a:r>
            <a:r>
              <a:rPr lang="en-GB" sz="2800" dirty="0" err="1">
                <a:cs typeface="Times New Roman" pitchFamily="18" charset="0"/>
              </a:rPr>
              <a:t>начинающееся</a:t>
            </a:r>
            <a:r>
              <a:rPr lang="en-GB" sz="2800" dirty="0">
                <a:cs typeface="Times New Roman" pitchFamily="18" charset="0"/>
              </a:rPr>
              <a:t> в 5 </a:t>
            </a:r>
            <a:r>
              <a:rPr lang="en-GB" sz="2800" dirty="0" err="1">
                <a:cs typeface="Times New Roman" pitchFamily="18" charset="0"/>
              </a:rPr>
              <a:t>классе</a:t>
            </a:r>
            <a:r>
              <a:rPr lang="en-GB" sz="2800" dirty="0">
                <a:cs typeface="Times New Roman" pitchFamily="18" charset="0"/>
              </a:rPr>
              <a:t> </a:t>
            </a:r>
            <a:r>
              <a:rPr lang="ru-RU" sz="2800" dirty="0">
                <a:cs typeface="Times New Roman" pitchFamily="18" charset="0"/>
              </a:rPr>
              <a:t> </a:t>
            </a:r>
            <a:r>
              <a:rPr lang="en-GB" sz="2800" dirty="0" err="1">
                <a:cs typeface="Times New Roman" pitchFamily="18" charset="0"/>
              </a:rPr>
              <a:t>изучение</a:t>
            </a:r>
            <a:r>
              <a:rPr lang="en-GB" sz="2800" dirty="0">
                <a:cs typeface="Times New Roman" pitchFamily="18" charset="0"/>
              </a:rPr>
              <a:t> </a:t>
            </a:r>
            <a:r>
              <a:rPr lang="ru-RU" sz="2800" dirty="0" smtClean="0">
                <a:cs typeface="Times New Roman" pitchFamily="18" charset="0"/>
              </a:rPr>
              <a:t>учебных </a:t>
            </a:r>
            <a:r>
              <a:rPr lang="en-GB" sz="2800" dirty="0" err="1" smtClean="0">
                <a:cs typeface="Times New Roman" pitchFamily="18" charset="0"/>
              </a:rPr>
              <a:t>предмет</a:t>
            </a:r>
            <a:r>
              <a:rPr lang="ru-RU" sz="2800" dirty="0" err="1">
                <a:cs typeface="Times New Roman" pitchFamily="18" charset="0"/>
              </a:rPr>
              <a:t>ов</a:t>
            </a:r>
            <a:r>
              <a:rPr lang="en-GB" sz="2800" dirty="0">
                <a:cs typeface="Times New Roman" pitchFamily="18" charset="0"/>
              </a:rPr>
              <a:t> </a:t>
            </a:r>
            <a:r>
              <a:rPr lang="ru-RU" sz="2800" dirty="0">
                <a:cs typeface="Times New Roman" pitchFamily="18" charset="0"/>
              </a:rPr>
              <a:t> </a:t>
            </a:r>
            <a:r>
              <a:rPr lang="en-GB" sz="2800" dirty="0">
                <a:cs typeface="Times New Roman" pitchFamily="18" charset="0"/>
              </a:rPr>
              <a:t>«</a:t>
            </a:r>
            <a:r>
              <a:rPr lang="en-GB" sz="2800" dirty="0" err="1">
                <a:cs typeface="Times New Roman" pitchFamily="18" charset="0"/>
              </a:rPr>
              <a:t>История</a:t>
            </a:r>
            <a:r>
              <a:rPr lang="en-GB" sz="2800" dirty="0">
                <a:cs typeface="Times New Roman" pitchFamily="18" charset="0"/>
              </a:rPr>
              <a:t>»</a:t>
            </a:r>
            <a:r>
              <a:rPr lang="ru-RU" sz="2800" dirty="0">
                <a:cs typeface="Times New Roman" pitchFamily="18" charset="0"/>
              </a:rPr>
              <a:t>, «Обществознание», «Литература».</a:t>
            </a:r>
            <a:endParaRPr lang="en-GB" sz="2800" dirty="0">
              <a:cs typeface="Times New Roman" pitchFamily="18" charset="0"/>
            </a:endParaRPr>
          </a:p>
        </p:txBody>
      </p:sp>
      <p:sp>
        <p:nvSpPr>
          <p:cNvPr id="36867" name="AutoShape 3"/>
          <p:cNvSpPr>
            <a:spLocks noChangeArrowheads="1"/>
          </p:cNvSpPr>
          <p:nvPr/>
        </p:nvSpPr>
        <p:spPr bwMode="auto">
          <a:xfrm>
            <a:off x="285720" y="4286257"/>
            <a:ext cx="3072415" cy="1951628"/>
          </a:xfrm>
          <a:prstGeom prst="rightArrow">
            <a:avLst>
              <a:gd name="adj1" fmla="val 50000"/>
              <a:gd name="adj2" fmla="val 50003"/>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solidFill>
                  <a:srgbClr val="000099"/>
                </a:solidFill>
                <a:latin typeface="+mj-lt"/>
                <a:cs typeface="Times New Roman" pitchFamily="16" charset="0"/>
              </a:rPr>
              <a:t>Окружающий</a:t>
            </a:r>
            <a:r>
              <a:rPr lang="en-GB" sz="2800" dirty="0">
                <a:solidFill>
                  <a:srgbClr val="000099"/>
                </a:solidFill>
                <a:latin typeface="+mj-lt"/>
                <a:cs typeface="Times New Roman" pitchFamily="16" charset="0"/>
              </a:rPr>
              <a:t> </a:t>
            </a:r>
            <a:r>
              <a:rPr lang="en-GB" sz="2800" dirty="0" err="1">
                <a:solidFill>
                  <a:srgbClr val="000099"/>
                </a:solidFill>
                <a:latin typeface="+mj-lt"/>
                <a:cs typeface="Times New Roman" pitchFamily="16" charset="0"/>
              </a:rPr>
              <a:t>мир</a:t>
            </a:r>
            <a:endParaRPr lang="en-GB" sz="2800" dirty="0">
              <a:solidFill>
                <a:srgbClr val="000099"/>
              </a:solidFill>
              <a:latin typeface="+mj-lt"/>
              <a:cs typeface="Times New Roman" pitchFamily="16" charset="0"/>
            </a:endParaRPr>
          </a:p>
        </p:txBody>
      </p:sp>
      <p:sp>
        <p:nvSpPr>
          <p:cNvPr id="36868" name="Oval 4"/>
          <p:cNvSpPr>
            <a:spLocks noChangeArrowheads="1"/>
          </p:cNvSpPr>
          <p:nvPr/>
        </p:nvSpPr>
        <p:spPr bwMode="auto">
          <a:xfrm>
            <a:off x="3501010" y="4666263"/>
            <a:ext cx="2214563" cy="1214432"/>
          </a:xfrm>
          <a:prstGeom prst="ellipse">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rgbClr val="000000"/>
                </a:solidFill>
                <a:latin typeface="Times New Roman" pitchFamily="16" charset="0"/>
                <a:cs typeface="Times New Roman" pitchFamily="16" charset="0"/>
              </a:rPr>
              <a:t> </a:t>
            </a:r>
            <a:r>
              <a:rPr lang="en-GB" sz="2400" b="1" dirty="0">
                <a:solidFill>
                  <a:schemeClr val="accent6">
                    <a:lumMod val="50000"/>
                  </a:schemeClr>
                </a:solidFill>
                <a:latin typeface="+mj-lt"/>
                <a:cs typeface="Times New Roman" pitchFamily="16" charset="0"/>
              </a:rPr>
              <a:t>ОРКСЭ</a:t>
            </a:r>
          </a:p>
          <a:p>
            <a:pPr algn="ct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rgbClr val="FF0000"/>
              </a:solidFill>
              <a:latin typeface="Times New Roman" pitchFamily="16" charset="0"/>
              <a:cs typeface="Times New Roman" pitchFamily="16" charset="0"/>
            </a:endParaRPr>
          </a:p>
        </p:txBody>
      </p:sp>
      <p:sp>
        <p:nvSpPr>
          <p:cNvPr id="36869" name="AutoShape 5"/>
          <p:cNvSpPr>
            <a:spLocks noChangeArrowheads="1"/>
          </p:cNvSpPr>
          <p:nvPr/>
        </p:nvSpPr>
        <p:spPr bwMode="auto">
          <a:xfrm>
            <a:off x="5858446" y="4309075"/>
            <a:ext cx="2571750" cy="2000247"/>
          </a:xfrm>
          <a:prstGeom prst="rightArrow">
            <a:avLst>
              <a:gd name="adj1" fmla="val 50000"/>
              <a:gd name="adj2" fmla="val 50000"/>
            </a:avLst>
          </a:prstGeom>
          <a:gradFill rotWithShape="0">
            <a:gsLst>
              <a:gs pos="0">
                <a:srgbClr val="F0FFFF"/>
              </a:gs>
              <a:gs pos="100000">
                <a:srgbClr val="CFFFFF"/>
              </a:gs>
            </a:gsLst>
            <a:lin ang="16200000" scaled="1"/>
          </a:gradFill>
          <a:ln w="9360">
            <a:solidFill>
              <a:srgbClr val="B6DCDF"/>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buClr>
                <a:srgbClr val="00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solidFill>
                  <a:srgbClr val="000099"/>
                </a:solidFill>
                <a:latin typeface="+mj-lt"/>
                <a:cs typeface="Times New Roman" pitchFamily="16" charset="0"/>
              </a:rPr>
              <a:t>История</a:t>
            </a:r>
            <a:endParaRPr lang="en-GB" sz="2800" dirty="0">
              <a:solidFill>
                <a:srgbClr val="000099"/>
              </a:solidFill>
              <a:latin typeface="+mj-lt"/>
              <a:cs typeface="Times New Roman" pitchFamily="16" charset="0"/>
            </a:endParaRPr>
          </a:p>
        </p:txBody>
      </p:sp>
      <p:sp>
        <p:nvSpPr>
          <p:cNvPr id="8" name="Прямоугольник 7"/>
          <p:cNvSpPr/>
          <p:nvPr/>
        </p:nvSpPr>
        <p:spPr>
          <a:xfrm>
            <a:off x="571471" y="404664"/>
            <a:ext cx="8177279" cy="1077218"/>
          </a:xfrm>
          <a:prstGeom prst="rect">
            <a:avLst/>
          </a:prstGeom>
        </p:spPr>
        <p:txBody>
          <a:bodyPr wrap="square">
            <a:spAutoFit/>
          </a:bodyPr>
          <a:lstStyle/>
          <a:p>
            <a:pPr lvl="0" algn="ctr"/>
            <a:r>
              <a:rPr lang="ru-RU" sz="3200" b="1" dirty="0" smtClean="0">
                <a:ea typeface="Arial" pitchFamily="34" charset="0"/>
                <a:cs typeface="Times New Roman" pitchFamily="18" charset="0"/>
              </a:rPr>
              <a:t>Межпредметные связи </a:t>
            </a:r>
            <a:endParaRPr lang="ru-RU" sz="3200" b="1" dirty="0"/>
          </a:p>
          <a:p>
            <a:pPr algn="ctr"/>
            <a:endParaRPr lang="ru-RU" sz="3200" dirty="0">
              <a:solidFill>
                <a:schemeClr val="accent1">
                  <a:lumMod val="50000"/>
                </a:schemeClr>
              </a:solidFill>
            </a:endParaRPr>
          </a:p>
        </p:txBody>
      </p:sp>
    </p:spTree>
    <p:extLst>
      <p:ext uri="{BB962C8B-B14F-4D97-AF65-F5344CB8AC3E}">
        <p14:creationId xmlns:p14="http://schemas.microsoft.com/office/powerpoint/2010/main" val="1257650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r>
              <a:rPr lang="ru-RU" sz="3200" b="1" dirty="0">
                <a:solidFill>
                  <a:schemeClr val="tx2">
                    <a:lumMod val="50000"/>
                  </a:schemeClr>
                </a:solidFill>
                <a:latin typeface="Calibri" panose="020F0502020204030204" pitchFamily="34" charset="0"/>
              </a:rPr>
              <a:t>Особенности </a:t>
            </a:r>
            <a:r>
              <a:rPr lang="ru-RU" sz="3200" b="1" dirty="0" smtClean="0">
                <a:solidFill>
                  <a:schemeClr val="tx2">
                    <a:lumMod val="50000"/>
                  </a:schemeClr>
                </a:solidFill>
                <a:latin typeface="Calibri" panose="020F0502020204030204" pitchFamily="34" charset="0"/>
              </a:rPr>
              <a:t>предмета </a:t>
            </a:r>
            <a:r>
              <a:rPr lang="ru-RU" sz="3200" b="1" dirty="0">
                <a:solidFill>
                  <a:schemeClr val="tx2">
                    <a:lumMod val="50000"/>
                  </a:schemeClr>
                </a:solidFill>
                <a:latin typeface="Calibri" panose="020F0502020204030204" pitchFamily="34" charset="0"/>
              </a:rPr>
              <a:t>ОРКСЭ</a:t>
            </a:r>
            <a:br>
              <a:rPr lang="ru-RU" sz="3200" b="1" dirty="0">
                <a:solidFill>
                  <a:schemeClr val="tx2">
                    <a:lumMod val="50000"/>
                  </a:schemeClr>
                </a:solidFill>
                <a:latin typeface="Calibri" panose="020F0502020204030204" pitchFamily="34" charset="0"/>
              </a:rPr>
            </a:br>
            <a:endParaRPr lang="ru-RU" sz="3200" b="1" dirty="0">
              <a:solidFill>
                <a:schemeClr val="tx2">
                  <a:lumMod val="50000"/>
                </a:schemeClr>
              </a:solidFill>
              <a:latin typeface="Calibri" panose="020F0502020204030204" pitchFamily="34" charset="0"/>
            </a:endParaRPr>
          </a:p>
        </p:txBody>
      </p:sp>
      <p:graphicFrame>
        <p:nvGraphicFramePr>
          <p:cNvPr id="4" name="Схема 3"/>
          <p:cNvGraphicFramePr/>
          <p:nvPr>
            <p:extLst>
              <p:ext uri="{D42A27DB-BD31-4B8C-83A1-F6EECF244321}">
                <p14:modId xmlns:p14="http://schemas.microsoft.com/office/powerpoint/2010/main" val="3757782137"/>
              </p:ext>
            </p:extLst>
          </p:nvPr>
        </p:nvGraphicFramePr>
        <p:xfrm>
          <a:off x="755576" y="1268760"/>
          <a:ext cx="7764016" cy="477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30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142984"/>
            <a:ext cx="8072494" cy="4678204"/>
          </a:xfrm>
          <a:prstGeom prst="rect">
            <a:avLst/>
          </a:prstGeom>
          <a:noFill/>
        </p:spPr>
        <p:txBody>
          <a:bodyPr wrap="square" rtlCol="0">
            <a:spAutoFit/>
          </a:bodyPr>
          <a:lstStyle/>
          <a:p>
            <a:pPr lvl="0" algn="just"/>
            <a:r>
              <a:rPr lang="ru-RU" sz="2800" dirty="0">
                <a:solidFill>
                  <a:schemeClr val="accent1">
                    <a:lumMod val="50000"/>
                  </a:schemeClr>
                </a:solidFill>
              </a:rPr>
              <a:t>	</a:t>
            </a:r>
            <a:r>
              <a:rPr lang="ru-RU" sz="2800" dirty="0">
                <a:cs typeface="Times New Roman" pitchFamily="18" charset="0"/>
              </a:rPr>
              <a:t>Содержание всех модулей группируется вокруг трёх базовых национальных ценностей.</a:t>
            </a:r>
          </a:p>
          <a:p>
            <a:pPr lvl="0" algn="just"/>
            <a:endParaRPr lang="ru-RU" sz="2800" dirty="0">
              <a:solidFill>
                <a:schemeClr val="accent1">
                  <a:lumMod val="50000"/>
                </a:schemeClr>
              </a:solidFill>
              <a:cs typeface="Times New Roman" pitchFamily="18" charset="0"/>
            </a:endParaRPr>
          </a:p>
          <a:p>
            <a:pPr marL="514350" indent="-514350" algn="just">
              <a:buFont typeface="+mj-lt"/>
              <a:buAutoNum type="arabicPeriod"/>
            </a:pPr>
            <a:r>
              <a:rPr lang="ru-RU" sz="2800" b="1" dirty="0">
                <a:solidFill>
                  <a:srgbClr val="00B050"/>
                </a:solidFill>
                <a:cs typeface="Times New Roman" pitchFamily="18" charset="0"/>
              </a:rPr>
              <a:t>Отечество</a:t>
            </a:r>
          </a:p>
          <a:p>
            <a:pPr marL="514350" indent="-514350" algn="just">
              <a:buFont typeface="+mj-lt"/>
              <a:buAutoNum type="arabicPeriod"/>
            </a:pPr>
            <a:r>
              <a:rPr lang="ru-RU" sz="2800" b="1" dirty="0">
                <a:solidFill>
                  <a:srgbClr val="00B050"/>
                </a:solidFill>
                <a:cs typeface="Times New Roman" pitchFamily="18" charset="0"/>
              </a:rPr>
              <a:t>Семья</a:t>
            </a:r>
          </a:p>
          <a:p>
            <a:pPr marL="514350" indent="-514350" algn="just">
              <a:buFont typeface="+mj-lt"/>
              <a:buAutoNum type="arabicPeriod"/>
            </a:pPr>
            <a:r>
              <a:rPr lang="ru-RU" sz="2800" b="1" dirty="0">
                <a:solidFill>
                  <a:srgbClr val="00B050"/>
                </a:solidFill>
                <a:cs typeface="Times New Roman" pitchFamily="18" charset="0"/>
              </a:rPr>
              <a:t>Культурная традиция</a:t>
            </a:r>
          </a:p>
          <a:p>
            <a:pPr algn="just"/>
            <a:endParaRPr lang="ru-RU" sz="2800" dirty="0">
              <a:solidFill>
                <a:schemeClr val="accent1">
                  <a:lumMod val="50000"/>
                </a:schemeClr>
              </a:solidFill>
              <a:cs typeface="Times New Roman" pitchFamily="18" charset="0"/>
            </a:endParaRPr>
          </a:p>
          <a:p>
            <a:pPr algn="ctr"/>
            <a:r>
              <a:rPr lang="ru-RU" sz="2800" dirty="0">
                <a:cs typeface="Times New Roman" pitchFamily="18" charset="0"/>
              </a:rPr>
              <a:t>На этих базовых ценностях будет </a:t>
            </a:r>
            <a:r>
              <a:rPr lang="ru-RU" sz="2800" dirty="0" smtClean="0">
                <a:cs typeface="Times New Roman" pitchFamily="18" charset="0"/>
              </a:rPr>
              <a:t>осуществляться воспитание </a:t>
            </a:r>
            <a:r>
              <a:rPr lang="ru-RU" sz="2800" dirty="0">
                <a:cs typeface="Times New Roman" pitchFamily="18" charset="0"/>
              </a:rPr>
              <a:t>и развитие учащихся в рамках </a:t>
            </a:r>
            <a:r>
              <a:rPr lang="ru-RU" sz="2800" dirty="0" smtClean="0">
                <a:cs typeface="Times New Roman" pitchFamily="18" charset="0"/>
              </a:rPr>
              <a:t>предмета </a:t>
            </a:r>
            <a:r>
              <a:rPr lang="ru-RU" sz="2800" dirty="0">
                <a:cs typeface="Times New Roman" pitchFamily="18" charset="0"/>
              </a:rPr>
              <a:t>ОРКСЭ</a:t>
            </a:r>
          </a:p>
          <a:p>
            <a:endParaRPr lang="ru-RU" dirty="0"/>
          </a:p>
        </p:txBody>
      </p:sp>
      <p:sp>
        <p:nvSpPr>
          <p:cNvPr id="3" name="Заголовок 2"/>
          <p:cNvSpPr>
            <a:spLocks noGrp="1"/>
          </p:cNvSpPr>
          <p:nvPr>
            <p:ph type="title"/>
          </p:nvPr>
        </p:nvSpPr>
        <p:spPr>
          <a:xfrm>
            <a:off x="0" y="0"/>
            <a:ext cx="9144000" cy="1071546"/>
          </a:xfrm>
        </p:spPr>
        <p:txBody>
          <a:bodyPr>
            <a:normAutofit/>
          </a:bodyPr>
          <a:lstStyle/>
          <a:p>
            <a:pPr algn="ctr"/>
            <a:r>
              <a:rPr lang="ru-RU" sz="3200" b="1" dirty="0">
                <a:latin typeface="+mn-lt"/>
                <a:cs typeface="Times New Roman" pitchFamily="18" charset="0"/>
              </a:rPr>
              <a:t>Особенности </a:t>
            </a:r>
            <a:r>
              <a:rPr lang="ru-RU" sz="3200" b="1" dirty="0" smtClean="0">
                <a:latin typeface="+mn-lt"/>
                <a:cs typeface="Times New Roman" pitchFamily="18" charset="0"/>
              </a:rPr>
              <a:t>предмета  </a:t>
            </a:r>
            <a:r>
              <a:rPr lang="ru-RU" sz="3200" b="1" dirty="0">
                <a:latin typeface="+mn-lt"/>
                <a:cs typeface="Times New Roman" pitchFamily="18" charset="0"/>
              </a:rPr>
              <a:t>ОРКСЭ</a:t>
            </a:r>
          </a:p>
        </p:txBody>
      </p:sp>
    </p:spTree>
    <p:extLst>
      <p:ext uri="{BB962C8B-B14F-4D97-AF65-F5344CB8AC3E}">
        <p14:creationId xmlns:p14="http://schemas.microsoft.com/office/powerpoint/2010/main" val="55362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1214422"/>
          </a:xfrm>
        </p:spPr>
        <p:txBody>
          <a:bodyPr>
            <a:noAutofit/>
          </a:bodyPr>
          <a:lstStyle/>
          <a:p>
            <a:pPr algn="ctr" fontAlgn="base">
              <a:spcAft>
                <a:spcPct val="0"/>
              </a:spcAft>
            </a:pPr>
            <a:r>
              <a:rPr lang="ru-RU" sz="2800" b="1" dirty="0">
                <a:solidFill>
                  <a:schemeClr val="tx2">
                    <a:lumMod val="50000"/>
                  </a:schemeClr>
                </a:solidFill>
                <a:latin typeface="Calibri" pitchFamily="34" charset="0"/>
                <a:cs typeface="Calibri" pitchFamily="34" charset="0"/>
              </a:rPr>
              <a:t>Действующие </a:t>
            </a:r>
            <a:r>
              <a:rPr lang="ru-RU" sz="2800" b="1" dirty="0" smtClean="0">
                <a:solidFill>
                  <a:schemeClr val="tx2">
                    <a:lumMod val="50000"/>
                  </a:schemeClr>
                </a:solidFill>
                <a:latin typeface="Calibri" pitchFamily="34" charset="0"/>
                <a:cs typeface="Calibri" pitchFamily="34" charset="0"/>
              </a:rPr>
              <a:t>учебники предмета ОРКСЭ </a:t>
            </a:r>
            <a:br>
              <a:rPr lang="ru-RU" sz="2800" b="1" dirty="0" smtClean="0">
                <a:solidFill>
                  <a:schemeClr val="tx2">
                    <a:lumMod val="50000"/>
                  </a:schemeClr>
                </a:solidFill>
                <a:latin typeface="Calibri" pitchFamily="34" charset="0"/>
                <a:cs typeface="Calibri" pitchFamily="34" charset="0"/>
              </a:rPr>
            </a:br>
            <a:r>
              <a:rPr lang="ru-RU" sz="2800" b="1" dirty="0" smtClean="0">
                <a:solidFill>
                  <a:schemeClr val="tx2">
                    <a:lumMod val="50000"/>
                  </a:schemeClr>
                </a:solidFill>
                <a:latin typeface="Calibri" pitchFamily="34" charset="0"/>
                <a:cs typeface="Calibri" pitchFamily="34" charset="0"/>
              </a:rPr>
              <a:t>издательств </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Дрофа», </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Просвещение</a:t>
            </a:r>
            <a:r>
              <a:rPr lang="ru-RU" sz="2800" b="1" dirty="0" smtClean="0">
                <a:latin typeface="Calibri" pitchFamily="34" charset="0"/>
                <a:cs typeface="Calibri" pitchFamily="34" charset="0"/>
              </a:rPr>
              <a:t>»,</a:t>
            </a:r>
            <a:r>
              <a:rPr lang="ru-RU" sz="2800" b="1" dirty="0">
                <a:latin typeface="Calibri" pitchFamily="34" charset="0"/>
                <a:cs typeface="Calibri" pitchFamily="34" charset="0"/>
              </a:rPr>
              <a:t> «Русское слово» </a:t>
            </a:r>
            <a:br>
              <a:rPr lang="ru-RU" sz="2800" b="1" dirty="0">
                <a:latin typeface="Calibri" pitchFamily="34" charset="0"/>
                <a:cs typeface="Calibri" pitchFamily="34" charset="0"/>
              </a:rPr>
            </a:br>
            <a:endParaRPr lang="ru-RU" sz="2800" b="1" dirty="0">
              <a:solidFill>
                <a:schemeClr val="tx2">
                  <a:lumMod val="50000"/>
                </a:schemeClr>
              </a:solidFill>
              <a:latin typeface="Calibri" pitchFamily="34" charset="0"/>
              <a:cs typeface="Calibri" pitchFamily="34" charset="0"/>
            </a:endParaRPr>
          </a:p>
        </p:txBody>
      </p:sp>
      <p:sp>
        <p:nvSpPr>
          <p:cNvPr id="3" name="Скругленный прямоугольник 2"/>
          <p:cNvSpPr/>
          <p:nvPr/>
        </p:nvSpPr>
        <p:spPr bwMode="auto">
          <a:xfrm>
            <a:off x="285721" y="1785927"/>
            <a:ext cx="1836688" cy="642941"/>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ru-RU" b="1" dirty="0" smtClean="0">
                <a:solidFill>
                  <a:schemeClr val="tx1"/>
                </a:solidFill>
                <a:latin typeface="Calibri" pitchFamily="34" charset="0"/>
                <a:cs typeface="Calibri" pitchFamily="34" charset="0"/>
              </a:rPr>
              <a:t> </a:t>
            </a:r>
            <a:endParaRPr lang="ru-RU" b="1" dirty="0">
              <a:solidFill>
                <a:schemeClr val="tx1"/>
              </a:solidFill>
              <a:latin typeface="Calibri" pitchFamily="34" charset="0"/>
              <a:cs typeface="Calibri" pitchFamily="34" charset="0"/>
            </a:endParaRPr>
          </a:p>
        </p:txBody>
      </p:sp>
      <p:sp>
        <p:nvSpPr>
          <p:cNvPr id="5" name="Скругленный прямоугольник 4"/>
          <p:cNvSpPr/>
          <p:nvPr/>
        </p:nvSpPr>
        <p:spPr bwMode="auto">
          <a:xfrm>
            <a:off x="2500298" y="1500175"/>
            <a:ext cx="1567646" cy="571504"/>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ru-RU" b="1" dirty="0" smtClean="0">
                <a:solidFill>
                  <a:schemeClr val="tx1"/>
                </a:solidFill>
                <a:latin typeface="Calibri" pitchFamily="34" charset="0"/>
                <a:cs typeface="Calibri" pitchFamily="34" charset="0"/>
              </a:rPr>
              <a:t> </a:t>
            </a:r>
            <a:endParaRPr lang="ru-RU" b="1" dirty="0">
              <a:solidFill>
                <a:schemeClr val="tx1"/>
              </a:solidFill>
              <a:latin typeface="Calibri" pitchFamily="34" charset="0"/>
              <a:cs typeface="Calibri" pitchFamily="34" charset="0"/>
            </a:endParaRPr>
          </a:p>
        </p:txBody>
      </p:sp>
      <p:sp>
        <p:nvSpPr>
          <p:cNvPr id="6" name="Скругленный прямоугольник 5"/>
          <p:cNvSpPr/>
          <p:nvPr/>
        </p:nvSpPr>
        <p:spPr bwMode="auto">
          <a:xfrm>
            <a:off x="5364088" y="1700808"/>
            <a:ext cx="3240360" cy="565953"/>
          </a:xfrm>
          <a:prstGeom prst="roundRect">
            <a:avLst>
              <a:gd name="adj" fmla="val 0"/>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ru-RU" b="1" dirty="0">
              <a:solidFill>
                <a:schemeClr val="tx1"/>
              </a:solidFill>
              <a:latin typeface="Calibri" pitchFamily="34" charset="0"/>
              <a:cs typeface="Calibri" pitchFamily="34" charset="0"/>
            </a:endParaRPr>
          </a:p>
        </p:txBody>
      </p:sp>
      <p:pic>
        <p:nvPicPr>
          <p:cNvPr id="7" name="Picture 16"/>
          <p:cNvPicPr>
            <a:picLocks noChangeAspect="1" noChangeArrowheads="1"/>
          </p:cNvPicPr>
          <p:nvPr/>
        </p:nvPicPr>
        <p:blipFill rotWithShape="1">
          <a:blip r:embed="rId3">
            <a:lum contrast="2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698" t="18829" r="59663" b="8380"/>
          <a:stretch/>
        </p:blipFill>
        <p:spPr bwMode="auto">
          <a:xfrm>
            <a:off x="7277247" y="3857628"/>
            <a:ext cx="1866753" cy="27001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0" name="Скругленный прямоугольник 9"/>
          <p:cNvSpPr/>
          <p:nvPr/>
        </p:nvSpPr>
        <p:spPr bwMode="auto">
          <a:xfrm rot="20604523">
            <a:off x="7380312" y="1963728"/>
            <a:ext cx="1681978" cy="303034"/>
          </a:xfrm>
          <a:prstGeom prst="roundRect">
            <a:avLst/>
          </a:prstGeom>
          <a:noFill/>
          <a:ln>
            <a:solidFill>
              <a:schemeClr val="accent3">
                <a:alpha val="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algn="ctr"/>
            <a:endParaRPr lang="ru-RU" b="1" dirty="0">
              <a:latin typeface="Calibri" pitchFamily="34" charset="0"/>
              <a:cs typeface="Calibri" pitchFamily="34" charset="0"/>
            </a:endParaRPr>
          </a:p>
        </p:txBody>
      </p:sp>
      <p:pic>
        <p:nvPicPr>
          <p:cNvPr id="2051"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7159" y="1426263"/>
            <a:ext cx="1785950" cy="2505990"/>
          </a:xfrm>
          <a:prstGeom prst="rect">
            <a:avLst/>
          </a:prstGeom>
          <a:ln>
            <a:noFill/>
          </a:ln>
          <a:effectLst>
            <a:outerShdw blurRad="190500" algn="tl" rotWithShape="0">
              <a:srgbClr val="000000">
                <a:alpha val="70000"/>
              </a:srgbClr>
            </a:outerShdw>
          </a:effectLst>
          <a:extLst/>
        </p:spPr>
      </p:pic>
      <p:pic>
        <p:nvPicPr>
          <p:cNvPr id="1027"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2066" y="2214554"/>
            <a:ext cx="1908029" cy="3154520"/>
          </a:xfrm>
          <a:prstGeom prst="rect">
            <a:avLst/>
          </a:prstGeom>
          <a:ln>
            <a:noFill/>
          </a:ln>
          <a:effectLst>
            <a:outerShdw blurRad="190500" algn="tl" rotWithShape="0">
              <a:srgbClr val="000000">
                <a:alpha val="70000"/>
              </a:srgbClr>
            </a:outerShdw>
          </a:effectLst>
          <a:extLst/>
        </p:spPr>
      </p:pic>
      <p:pic>
        <p:nvPicPr>
          <p:cNvPr id="11" name="Picture 2" descr="C:\Users\USER\Pictures\Учебники ОРКСЭ_4.jpg"/>
          <p:cNvPicPr>
            <a:picLocks noChangeAspect="1" noChangeArrowheads="1"/>
          </p:cNvPicPr>
          <p:nvPr/>
        </p:nvPicPr>
        <p:blipFill>
          <a:blip r:embed="rId9">
            <a:lum contrast="20000"/>
          </a:blip>
          <a:srcRect l="74786" t="58580" r="2264" b="2257"/>
          <a:stretch>
            <a:fillRect/>
          </a:stretch>
        </p:blipFill>
        <p:spPr bwMode="auto">
          <a:xfrm>
            <a:off x="2571735" y="1428736"/>
            <a:ext cx="1857389" cy="2500330"/>
          </a:xfrm>
          <a:prstGeom prst="rect">
            <a:avLst/>
          </a:prstGeom>
          <a:ln>
            <a:noFill/>
          </a:ln>
          <a:effectLst>
            <a:outerShdw blurRad="190500" algn="tl" rotWithShape="0">
              <a:srgbClr val="000000">
                <a:alpha val="70000"/>
              </a:srgbClr>
            </a:outerShdw>
          </a:effectLst>
        </p:spPr>
      </p:pic>
      <p:pic>
        <p:nvPicPr>
          <p:cNvPr id="12" name="Picture 2" descr="C:\Users\USER\Pictures\Учебники ОРКСЭ_4.jpg"/>
          <p:cNvPicPr>
            <a:picLocks noChangeAspect="1" noChangeArrowheads="1"/>
          </p:cNvPicPr>
          <p:nvPr/>
        </p:nvPicPr>
        <p:blipFill>
          <a:blip r:embed="rId9">
            <a:lum contrast="20000"/>
          </a:blip>
          <a:srcRect l="52754" t="59540" r="26777" b="2257"/>
          <a:stretch>
            <a:fillRect/>
          </a:stretch>
        </p:blipFill>
        <p:spPr bwMode="auto">
          <a:xfrm>
            <a:off x="2571736" y="4214818"/>
            <a:ext cx="1785950" cy="2500330"/>
          </a:xfrm>
          <a:prstGeom prst="rect">
            <a:avLst/>
          </a:prstGeom>
          <a:ln>
            <a:noFill/>
          </a:ln>
          <a:effectLst>
            <a:outerShdw blurRad="190500" algn="tl" rotWithShape="0">
              <a:srgbClr val="000000">
                <a:alpha val="70000"/>
              </a:srgbClr>
            </a:outerShdw>
          </a:effectLst>
        </p:spPr>
      </p:pic>
      <p:pic>
        <p:nvPicPr>
          <p:cNvPr id="13" name="Picture 2" descr="C:\Users\USER\Pictures\Учебники ОРКСЭ_4.jpg"/>
          <p:cNvPicPr>
            <a:picLocks noChangeAspect="1" noChangeArrowheads="1"/>
          </p:cNvPicPr>
          <p:nvPr/>
        </p:nvPicPr>
        <p:blipFill>
          <a:blip r:embed="rId9">
            <a:lum bright="-10000" contrast="20000"/>
          </a:blip>
          <a:srcRect l="27968" t="58580" r="50000" b="2257"/>
          <a:stretch>
            <a:fillRect/>
          </a:stretch>
        </p:blipFill>
        <p:spPr bwMode="auto">
          <a:xfrm>
            <a:off x="285720" y="4214818"/>
            <a:ext cx="1839511" cy="24526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415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бычная">
  <a:themeElements>
    <a:clrScheme name="Другая 10">
      <a:dk1>
        <a:sysClr val="windowText" lastClr="000000"/>
      </a:dk1>
      <a:lt1>
        <a:srgbClr val="D8D8D8"/>
      </a:lt1>
      <a:dk2>
        <a:srgbClr val="D8D8D8"/>
      </a:dk2>
      <a:lt2>
        <a:srgbClr val="DEF5FA"/>
      </a:lt2>
      <a:accent1>
        <a:srgbClr val="2B4C77"/>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5089</TotalTime>
  <Words>3755</Words>
  <Application>Microsoft Office PowerPoint</Application>
  <PresentationFormat>Экран (4:3)</PresentationFormat>
  <Paragraphs>226</Paragraphs>
  <Slides>18</Slides>
  <Notes>18</Notes>
  <HiddenSlides>0</HiddenSlides>
  <MMClips>0</MMClips>
  <ScaleCrop>false</ScaleCrop>
  <HeadingPairs>
    <vt:vector size="4" baseType="variant">
      <vt:variant>
        <vt:lpstr>Тема</vt:lpstr>
      </vt:variant>
      <vt:variant>
        <vt:i4>3</vt:i4>
      </vt:variant>
      <vt:variant>
        <vt:lpstr>Заголовки слайдов</vt:lpstr>
      </vt:variant>
      <vt:variant>
        <vt:i4>18</vt:i4>
      </vt:variant>
    </vt:vector>
  </HeadingPairs>
  <TitlesOfParts>
    <vt:vector size="21" baseType="lpstr">
      <vt:lpstr>Тема Office</vt:lpstr>
      <vt:lpstr>Обычная</vt:lpstr>
      <vt:lpstr>1_Тема Office</vt:lpstr>
      <vt:lpstr>Родительское собрание  </vt:lpstr>
      <vt:lpstr>Нормативно-правовая основа   реализации курса ОРКСЭ</vt:lpstr>
      <vt:lpstr>Цель введения в школьную программу курса ОРКСЭ</vt:lpstr>
      <vt:lpstr>РОДИТЕЛИ выбирают модули:  конфессиональные   </vt:lpstr>
      <vt:lpstr>Презентация PowerPoint</vt:lpstr>
      <vt:lpstr>Презентация PowerPoint</vt:lpstr>
      <vt:lpstr>Особенности предмета ОРКСЭ </vt:lpstr>
      <vt:lpstr>Особенности предмета  ОРКСЭ</vt:lpstr>
      <vt:lpstr>Действующие учебники предмета ОРКСЭ  издательств «Дрофа», «Просвещение», «Русское слово»  </vt:lpstr>
      <vt:lpstr>Презентация PowerPoint</vt:lpstr>
      <vt:lpstr>Презентация PowerPoint</vt:lpstr>
      <vt:lpstr> Учебный модуль  «Основы исламской культуры» </vt:lpstr>
      <vt:lpstr> Учебный модуль  «Основы иудейской культуры» </vt:lpstr>
      <vt:lpstr> Учебный модуль  «Основы буддийской культуры» </vt:lpstr>
      <vt:lpstr>Презентация PowerPoint</vt:lpstr>
      <vt:lpstr>Презентация PowerPoint</vt:lpstr>
      <vt:lpstr>Заявление родителей</vt:lpstr>
      <vt:lpstr>Родительское собрание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с родителями  (законными представителями) обучающихся в рамках учебного курса  «Основы религиозных культур и светской этики»  Регламент проведения родительских собраний по выбору учебного модуля курса ОРКСЭ  2019 /2020 учебный год</dc:title>
  <dc:creator>Audit108-kiro</dc:creator>
  <cp:lastModifiedBy>Пыхтеева Татьяна Николаевна</cp:lastModifiedBy>
  <cp:revision>429</cp:revision>
  <dcterms:created xsi:type="dcterms:W3CDTF">2020-02-10T03:22:12Z</dcterms:created>
  <dcterms:modified xsi:type="dcterms:W3CDTF">2022-03-04T22:22:11Z</dcterms:modified>
</cp:coreProperties>
</file>